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66" r:id="rId3"/>
    <p:sldId id="268" r:id="rId4"/>
    <p:sldId id="414" r:id="rId5"/>
    <p:sldId id="376" r:id="rId6"/>
    <p:sldId id="278" r:id="rId7"/>
    <p:sldId id="394" r:id="rId8"/>
    <p:sldId id="403" r:id="rId9"/>
    <p:sldId id="405" r:id="rId10"/>
    <p:sldId id="393" r:id="rId11"/>
    <p:sldId id="358" r:id="rId12"/>
    <p:sldId id="282" r:id="rId13"/>
    <p:sldId id="284" r:id="rId14"/>
    <p:sldId id="357" r:id="rId15"/>
    <p:sldId id="269" r:id="rId16"/>
    <p:sldId id="360" r:id="rId17"/>
    <p:sldId id="361" r:id="rId18"/>
    <p:sldId id="391" r:id="rId19"/>
    <p:sldId id="285" r:id="rId20"/>
    <p:sldId id="396" r:id="rId21"/>
    <p:sldId id="397" r:id="rId22"/>
    <p:sldId id="412" r:id="rId23"/>
    <p:sldId id="398" r:id="rId24"/>
    <p:sldId id="413" r:id="rId25"/>
    <p:sldId id="366" r:id="rId26"/>
    <p:sldId id="399" r:id="rId27"/>
    <p:sldId id="365" r:id="rId28"/>
    <p:sldId id="401" r:id="rId29"/>
    <p:sldId id="386" r:id="rId30"/>
    <p:sldId id="406" r:id="rId31"/>
    <p:sldId id="407" r:id="rId32"/>
    <p:sldId id="411" r:id="rId33"/>
    <p:sldId id="408" r:id="rId34"/>
    <p:sldId id="318" r:id="rId35"/>
    <p:sldId id="402" r:id="rId36"/>
    <p:sldId id="264" r:id="rId37"/>
  </p:sldIdLst>
  <p:sldSz cx="9144000" cy="5715000" type="screen16x1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6BCA"/>
    <a:srgbClr val="FFFF66"/>
    <a:srgbClr val="FFFF99"/>
    <a:srgbClr val="91D9AD"/>
    <a:srgbClr val="C4BD97"/>
    <a:srgbClr val="C4B9BF"/>
    <a:srgbClr val="FF0000"/>
    <a:srgbClr val="CC33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7" autoAdjust="0"/>
    <p:restoredTop sz="94048" autoAdjust="0"/>
  </p:normalViewPr>
  <p:slideViewPr>
    <p:cSldViewPr>
      <p:cViewPr varScale="1">
        <p:scale>
          <a:sx n="104" d="100"/>
          <a:sy n="104" d="100"/>
        </p:scale>
        <p:origin x="-426" y="-84"/>
      </p:cViewPr>
      <p:guideLst>
        <p:guide orient="horz" pos="1800"/>
        <p:guide pos="2880"/>
      </p:guideLst>
    </p:cSldViewPr>
  </p:slideViewPr>
  <p:outlineViewPr>
    <p:cViewPr>
      <p:scale>
        <a:sx n="33" d="100"/>
        <a:sy n="33" d="100"/>
      </p:scale>
      <p:origin x="0" y="-868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472" y="4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199674-3D38-44C9-ACDC-F82865B2E46D}" type="doc">
      <dgm:prSet loTypeId="urn:microsoft.com/office/officeart/2005/8/layout/matrix3" loCatId="matrix" qsTypeId="urn:microsoft.com/office/officeart/2005/8/quickstyle/simple3" qsCatId="simple" csTypeId="urn:microsoft.com/office/officeart/2005/8/colors/accent1_2#11" csCatId="accent1" phldr="1"/>
      <dgm:spPr/>
      <dgm:t>
        <a:bodyPr/>
        <a:lstStyle/>
        <a:p>
          <a:endParaRPr lang="zh-CN" altLang="en-US"/>
        </a:p>
      </dgm:t>
    </dgm:pt>
    <dgm:pt modelId="{0245BD33-B9C7-4FAF-8776-189EF944CDFA}">
      <dgm:prSet phldrT="[文本]" custT="1"/>
      <dgm:spPr>
        <a:solidFill>
          <a:srgbClr val="FFC000"/>
        </a:solidFill>
      </dgm:spPr>
      <dgm:t>
        <a:bodyPr/>
        <a:lstStyle/>
        <a:p>
          <a:pPr algn="ctr"/>
          <a:r>
            <a:rPr lang="zh-CN" altLang="en-US" sz="2400" b="1" dirty="0" smtClean="0">
              <a:latin typeface="宋体" pitchFamily="2" charset="-122"/>
              <a:ea typeface="宋体" pitchFamily="2" charset="-122"/>
            </a:rPr>
            <a:t>保障：</a:t>
          </a:r>
          <a:endParaRPr lang="en-US" altLang="zh-CN" sz="2400" b="1" dirty="0" smtClean="0">
            <a:latin typeface="宋体" pitchFamily="2" charset="-122"/>
            <a:ea typeface="宋体" pitchFamily="2" charset="-122"/>
          </a:endParaRPr>
        </a:p>
        <a:p>
          <a:pPr algn="l"/>
          <a:r>
            <a:rPr lang="zh-CN" altLang="en-US" sz="2400" dirty="0" smtClean="0">
              <a:latin typeface="宋体" pitchFamily="2" charset="-122"/>
              <a:ea typeface="宋体" pitchFamily="2" charset="-122"/>
            </a:rPr>
            <a:t>保险责任单一，无法完全覆盖安全生产风险</a:t>
          </a:r>
          <a:endParaRPr lang="zh-CN" altLang="en-US" sz="2400" dirty="0">
            <a:latin typeface="宋体" pitchFamily="2" charset="-122"/>
            <a:ea typeface="宋体" pitchFamily="2" charset="-122"/>
          </a:endParaRPr>
        </a:p>
      </dgm:t>
    </dgm:pt>
    <dgm:pt modelId="{7416B6D4-1BCF-4A65-8115-6EB4FB45C219}" type="parTrans" cxnId="{9EE5500F-DB8A-4E54-B7FE-0BF01B07514A}">
      <dgm:prSet/>
      <dgm:spPr/>
      <dgm:t>
        <a:bodyPr/>
        <a:lstStyle/>
        <a:p>
          <a:endParaRPr lang="zh-CN" altLang="en-US"/>
        </a:p>
      </dgm:t>
    </dgm:pt>
    <dgm:pt modelId="{C375EB3F-1572-4AE5-8B37-470357C20BA0}" type="sibTrans" cxnId="{9EE5500F-DB8A-4E54-B7FE-0BF01B07514A}">
      <dgm:prSet/>
      <dgm:spPr/>
      <dgm:t>
        <a:bodyPr/>
        <a:lstStyle/>
        <a:p>
          <a:endParaRPr lang="zh-CN" altLang="en-US"/>
        </a:p>
      </dgm:t>
    </dgm:pt>
    <dgm:pt modelId="{B9357832-8663-40B1-90D4-4A4225C99B98}">
      <dgm:prSet custT="1"/>
      <dgm:spPr>
        <a:solidFill>
          <a:srgbClr val="339966"/>
        </a:solidFill>
      </dgm:spPr>
      <dgm:t>
        <a:bodyPr/>
        <a:lstStyle/>
        <a:p>
          <a:pPr algn="ctr"/>
          <a:r>
            <a:rPr lang="zh-CN" altLang="en-US" sz="2400" b="1" dirty="0" smtClean="0">
              <a:latin typeface="宋体" pitchFamily="2" charset="-122"/>
              <a:ea typeface="宋体" pitchFamily="2" charset="-122"/>
            </a:rPr>
            <a:t>赔偿：</a:t>
          </a:r>
          <a:endParaRPr lang="en-US" altLang="zh-CN" sz="2400" b="1" dirty="0" smtClean="0">
            <a:latin typeface="宋体" pitchFamily="2" charset="-122"/>
            <a:ea typeface="宋体" pitchFamily="2" charset="-122"/>
          </a:endParaRPr>
        </a:p>
        <a:p>
          <a:pPr algn="l"/>
          <a:r>
            <a:rPr lang="zh-CN" altLang="en-US" sz="2400" dirty="0" smtClean="0">
              <a:latin typeface="宋体" pitchFamily="2" charset="-122"/>
              <a:ea typeface="宋体" pitchFamily="2" charset="-122"/>
            </a:rPr>
            <a:t>企业处于弱势地位，合法权益无法维护</a:t>
          </a:r>
          <a:endParaRPr lang="en-US" altLang="zh-CN" sz="2400" dirty="0" smtClean="0">
            <a:latin typeface="宋体" pitchFamily="2" charset="-122"/>
            <a:ea typeface="宋体" pitchFamily="2" charset="-122"/>
          </a:endParaRPr>
        </a:p>
      </dgm:t>
    </dgm:pt>
    <dgm:pt modelId="{1EF5FA91-CDED-4268-AC59-525A621BBD4E}" type="parTrans" cxnId="{604A44F6-2085-4A92-8ABC-6EFC33D4C3BD}">
      <dgm:prSet/>
      <dgm:spPr/>
      <dgm:t>
        <a:bodyPr/>
        <a:lstStyle/>
        <a:p>
          <a:endParaRPr lang="zh-CN" altLang="en-US"/>
        </a:p>
      </dgm:t>
    </dgm:pt>
    <dgm:pt modelId="{562F6B00-30CB-419F-A789-6727415F62C0}" type="sibTrans" cxnId="{604A44F6-2085-4A92-8ABC-6EFC33D4C3BD}">
      <dgm:prSet/>
      <dgm:spPr/>
      <dgm:t>
        <a:bodyPr/>
        <a:lstStyle/>
        <a:p>
          <a:endParaRPr lang="zh-CN" altLang="en-US"/>
        </a:p>
      </dgm:t>
    </dgm:pt>
    <dgm:pt modelId="{B96A2AFE-D9BA-4EBF-9ED2-6C6DE124E8EE}">
      <dgm:prSet custT="1"/>
      <dgm:spPr>
        <a:solidFill>
          <a:srgbClr val="0070C0"/>
        </a:solidFill>
      </dgm:spPr>
      <dgm:t>
        <a:bodyPr/>
        <a:lstStyle/>
        <a:p>
          <a:r>
            <a:rPr lang="zh-CN" altLang="en-US" sz="2400" b="1" dirty="0" smtClean="0">
              <a:latin typeface="宋体" pitchFamily="2" charset="-122"/>
              <a:ea typeface="宋体" pitchFamily="2" charset="-122"/>
            </a:rPr>
            <a:t>定价：</a:t>
          </a:r>
          <a:endParaRPr lang="en-US" altLang="zh-CN" sz="2400" b="1" dirty="0" smtClean="0">
            <a:latin typeface="宋体" pitchFamily="2" charset="-122"/>
            <a:ea typeface="宋体" pitchFamily="2" charset="-122"/>
          </a:endParaRPr>
        </a:p>
        <a:p>
          <a:r>
            <a:rPr lang="zh-CN" altLang="en-US" sz="2400" dirty="0" smtClean="0">
              <a:latin typeface="宋体" pitchFamily="2" charset="-122"/>
              <a:ea typeface="宋体" pitchFamily="2" charset="-122"/>
            </a:rPr>
            <a:t>保险公司决定</a:t>
          </a:r>
          <a:endParaRPr lang="en-US" altLang="zh-CN" sz="2400" dirty="0" smtClean="0">
            <a:latin typeface="宋体" pitchFamily="2" charset="-122"/>
            <a:ea typeface="宋体" pitchFamily="2" charset="-122"/>
          </a:endParaRPr>
        </a:p>
      </dgm:t>
    </dgm:pt>
    <dgm:pt modelId="{032616B9-7246-4F63-9611-FE6930853FF9}" type="parTrans" cxnId="{43B52119-1F1E-480B-8370-F5D9989C5A8F}">
      <dgm:prSet/>
      <dgm:spPr/>
      <dgm:t>
        <a:bodyPr/>
        <a:lstStyle/>
        <a:p>
          <a:endParaRPr lang="zh-CN" altLang="en-US"/>
        </a:p>
      </dgm:t>
    </dgm:pt>
    <dgm:pt modelId="{03C37B28-3774-45E3-A352-2FE951EDE9DD}" type="sibTrans" cxnId="{43B52119-1F1E-480B-8370-F5D9989C5A8F}">
      <dgm:prSet/>
      <dgm:spPr/>
      <dgm:t>
        <a:bodyPr/>
        <a:lstStyle/>
        <a:p>
          <a:endParaRPr lang="zh-CN" altLang="en-US"/>
        </a:p>
      </dgm:t>
    </dgm:pt>
    <dgm:pt modelId="{5447C3C3-650A-4F63-B8A2-7109762B4811}">
      <dgm:prSet custT="1"/>
      <dgm:spPr>
        <a:solidFill>
          <a:srgbClr val="FFFF00"/>
        </a:solidFill>
      </dgm:spPr>
      <dgm:t>
        <a:bodyPr/>
        <a:lstStyle/>
        <a:p>
          <a:pPr algn="ctr"/>
          <a:r>
            <a:rPr lang="zh-CN" altLang="en-US" sz="2400" b="1" dirty="0" smtClean="0">
              <a:latin typeface="宋体" pitchFamily="2" charset="-122"/>
              <a:ea typeface="宋体" pitchFamily="2" charset="-122"/>
            </a:rPr>
            <a:t>服务：</a:t>
          </a:r>
          <a:endParaRPr lang="en-US" altLang="zh-CN" sz="2400" b="1" dirty="0" smtClean="0">
            <a:latin typeface="宋体" pitchFamily="2" charset="-122"/>
            <a:ea typeface="宋体" pitchFamily="2" charset="-122"/>
          </a:endParaRPr>
        </a:p>
        <a:p>
          <a:pPr algn="l"/>
          <a:r>
            <a:rPr lang="zh-CN" altLang="en-US" sz="2400" dirty="0" smtClean="0">
              <a:latin typeface="宋体" pitchFamily="2" charset="-122"/>
              <a:ea typeface="宋体" pitchFamily="2" charset="-122"/>
            </a:rPr>
            <a:t>没有发挥事故预防的社会管理功能，效率低</a:t>
          </a:r>
          <a:endParaRPr lang="zh-CN" altLang="en-US" sz="2400" dirty="0">
            <a:latin typeface="宋体" pitchFamily="2" charset="-122"/>
            <a:ea typeface="宋体" pitchFamily="2" charset="-122"/>
          </a:endParaRPr>
        </a:p>
      </dgm:t>
    </dgm:pt>
    <dgm:pt modelId="{0C341CB8-A145-4E68-9F60-A97D8A7C2A8C}" type="parTrans" cxnId="{7FC8B0C8-346B-4FB9-A596-BA432AE18BDD}">
      <dgm:prSet/>
      <dgm:spPr/>
      <dgm:t>
        <a:bodyPr/>
        <a:lstStyle/>
        <a:p>
          <a:endParaRPr lang="zh-CN" altLang="en-US"/>
        </a:p>
      </dgm:t>
    </dgm:pt>
    <dgm:pt modelId="{E5A14CB8-0C8C-4746-A177-FDB3803F2603}" type="sibTrans" cxnId="{7FC8B0C8-346B-4FB9-A596-BA432AE18BDD}">
      <dgm:prSet/>
      <dgm:spPr/>
      <dgm:t>
        <a:bodyPr/>
        <a:lstStyle/>
        <a:p>
          <a:endParaRPr lang="zh-CN" altLang="en-US"/>
        </a:p>
      </dgm:t>
    </dgm:pt>
    <dgm:pt modelId="{6B72C138-32C5-43D9-8D1E-7E634306A26A}" type="pres">
      <dgm:prSet presAssocID="{A6199674-3D38-44C9-ACDC-F82865B2E46D}" presName="matrix" presStyleCnt="0">
        <dgm:presLayoutVars>
          <dgm:chMax val="1"/>
          <dgm:dir/>
          <dgm:resizeHandles val="exact"/>
        </dgm:presLayoutVars>
      </dgm:prSet>
      <dgm:spPr/>
      <dgm:t>
        <a:bodyPr/>
        <a:lstStyle/>
        <a:p>
          <a:endParaRPr lang="zh-CN" altLang="en-US"/>
        </a:p>
      </dgm:t>
    </dgm:pt>
    <dgm:pt modelId="{B57040CF-F9C3-4BEA-A14A-0133AF38F4F8}" type="pres">
      <dgm:prSet presAssocID="{A6199674-3D38-44C9-ACDC-F82865B2E46D}" presName="diamond" presStyleLbl="bgShp" presStyleIdx="0" presStyleCnt="1" custLinFactNeighborX="-5159"/>
      <dgm:spPr>
        <a:solidFill>
          <a:srgbClr val="339966"/>
        </a:solidFill>
      </dgm:spPr>
      <dgm:t>
        <a:bodyPr/>
        <a:lstStyle/>
        <a:p>
          <a:endParaRPr lang="zh-CN" altLang="en-US"/>
        </a:p>
      </dgm:t>
    </dgm:pt>
    <dgm:pt modelId="{8A5A5DEA-0B68-4815-B48B-927D01729C15}" type="pres">
      <dgm:prSet presAssocID="{A6199674-3D38-44C9-ACDC-F82865B2E46D}" presName="quad1" presStyleLbl="node1" presStyleIdx="0" presStyleCnt="4" custScaleX="183190" custLinFactNeighborX="-50077">
        <dgm:presLayoutVars>
          <dgm:chMax val="0"/>
          <dgm:chPref val="0"/>
          <dgm:bulletEnabled val="1"/>
        </dgm:presLayoutVars>
      </dgm:prSet>
      <dgm:spPr/>
      <dgm:t>
        <a:bodyPr/>
        <a:lstStyle/>
        <a:p>
          <a:endParaRPr lang="zh-CN" altLang="en-US"/>
        </a:p>
      </dgm:t>
    </dgm:pt>
    <dgm:pt modelId="{429997F1-3F4C-40CD-BBBA-28AB88944ECE}" type="pres">
      <dgm:prSet presAssocID="{A6199674-3D38-44C9-ACDC-F82865B2E46D}" presName="quad2" presStyleLbl="node1" presStyleIdx="1" presStyleCnt="4" custScaleX="171951" custLinFactNeighborX="17301">
        <dgm:presLayoutVars>
          <dgm:chMax val="0"/>
          <dgm:chPref val="0"/>
          <dgm:bulletEnabled val="1"/>
        </dgm:presLayoutVars>
      </dgm:prSet>
      <dgm:spPr/>
      <dgm:t>
        <a:bodyPr/>
        <a:lstStyle/>
        <a:p>
          <a:endParaRPr lang="zh-CN" altLang="en-US"/>
        </a:p>
      </dgm:t>
    </dgm:pt>
    <dgm:pt modelId="{6438D27E-6E24-4966-A7B1-115D4FF9FFCA}" type="pres">
      <dgm:prSet presAssocID="{A6199674-3D38-44C9-ACDC-F82865B2E46D}" presName="quad3" presStyleLbl="node1" presStyleIdx="2" presStyleCnt="4" custScaleX="176630" custLinFactNeighborX="-48076">
        <dgm:presLayoutVars>
          <dgm:chMax val="0"/>
          <dgm:chPref val="0"/>
          <dgm:bulletEnabled val="1"/>
        </dgm:presLayoutVars>
      </dgm:prSet>
      <dgm:spPr/>
      <dgm:t>
        <a:bodyPr/>
        <a:lstStyle/>
        <a:p>
          <a:endParaRPr lang="zh-CN" altLang="en-US"/>
        </a:p>
      </dgm:t>
    </dgm:pt>
    <dgm:pt modelId="{98439FFA-DEF8-4CE9-8116-976A21475701}" type="pres">
      <dgm:prSet presAssocID="{A6199674-3D38-44C9-ACDC-F82865B2E46D}" presName="quad4" presStyleLbl="node1" presStyleIdx="3" presStyleCnt="4" custScaleX="171951" custLinFactNeighborX="18422">
        <dgm:presLayoutVars>
          <dgm:chMax val="0"/>
          <dgm:chPref val="0"/>
          <dgm:bulletEnabled val="1"/>
        </dgm:presLayoutVars>
      </dgm:prSet>
      <dgm:spPr/>
      <dgm:t>
        <a:bodyPr/>
        <a:lstStyle/>
        <a:p>
          <a:endParaRPr lang="zh-CN" altLang="en-US"/>
        </a:p>
      </dgm:t>
    </dgm:pt>
  </dgm:ptLst>
  <dgm:cxnLst>
    <dgm:cxn modelId="{7FC8B0C8-346B-4FB9-A596-BA432AE18BDD}" srcId="{A6199674-3D38-44C9-ACDC-F82865B2E46D}" destId="{5447C3C3-650A-4F63-B8A2-7109762B4811}" srcOrd="3" destOrd="0" parTransId="{0C341CB8-A145-4E68-9F60-A97D8A7C2A8C}" sibTransId="{E5A14CB8-0C8C-4746-A177-FDB3803F2603}"/>
    <dgm:cxn modelId="{3D0344AD-CC91-4D27-B612-BFDDB85A3279}" type="presOf" srcId="{5447C3C3-650A-4F63-B8A2-7109762B4811}" destId="{98439FFA-DEF8-4CE9-8116-976A21475701}" srcOrd="0" destOrd="0" presId="urn:microsoft.com/office/officeart/2005/8/layout/matrix3"/>
    <dgm:cxn modelId="{9EE5500F-DB8A-4E54-B7FE-0BF01B07514A}" srcId="{A6199674-3D38-44C9-ACDC-F82865B2E46D}" destId="{0245BD33-B9C7-4FAF-8776-189EF944CDFA}" srcOrd="0" destOrd="0" parTransId="{7416B6D4-1BCF-4A65-8115-6EB4FB45C219}" sibTransId="{C375EB3F-1572-4AE5-8B37-470357C20BA0}"/>
    <dgm:cxn modelId="{604A44F6-2085-4A92-8ABC-6EFC33D4C3BD}" srcId="{A6199674-3D38-44C9-ACDC-F82865B2E46D}" destId="{B9357832-8663-40B1-90D4-4A4225C99B98}" srcOrd="1" destOrd="0" parTransId="{1EF5FA91-CDED-4268-AC59-525A621BBD4E}" sibTransId="{562F6B00-30CB-419F-A789-6727415F62C0}"/>
    <dgm:cxn modelId="{4D52079F-2259-4823-94F6-0EF1B63D0886}" type="presOf" srcId="{A6199674-3D38-44C9-ACDC-F82865B2E46D}" destId="{6B72C138-32C5-43D9-8D1E-7E634306A26A}" srcOrd="0" destOrd="0" presId="urn:microsoft.com/office/officeart/2005/8/layout/matrix3"/>
    <dgm:cxn modelId="{80303594-C247-4870-A5BD-76AE75B0633B}" type="presOf" srcId="{B96A2AFE-D9BA-4EBF-9ED2-6C6DE124E8EE}" destId="{6438D27E-6E24-4966-A7B1-115D4FF9FFCA}" srcOrd="0" destOrd="0" presId="urn:microsoft.com/office/officeart/2005/8/layout/matrix3"/>
    <dgm:cxn modelId="{2A7EBE03-7F4E-4D01-B0A0-FEB93EAE983E}" type="presOf" srcId="{0245BD33-B9C7-4FAF-8776-189EF944CDFA}" destId="{8A5A5DEA-0B68-4815-B48B-927D01729C15}" srcOrd="0" destOrd="0" presId="urn:microsoft.com/office/officeart/2005/8/layout/matrix3"/>
    <dgm:cxn modelId="{C7C89B7E-8F43-453B-8137-F42A8809BE7A}" type="presOf" srcId="{B9357832-8663-40B1-90D4-4A4225C99B98}" destId="{429997F1-3F4C-40CD-BBBA-28AB88944ECE}" srcOrd="0" destOrd="0" presId="urn:microsoft.com/office/officeart/2005/8/layout/matrix3"/>
    <dgm:cxn modelId="{43B52119-1F1E-480B-8370-F5D9989C5A8F}" srcId="{A6199674-3D38-44C9-ACDC-F82865B2E46D}" destId="{B96A2AFE-D9BA-4EBF-9ED2-6C6DE124E8EE}" srcOrd="2" destOrd="0" parTransId="{032616B9-7246-4F63-9611-FE6930853FF9}" sibTransId="{03C37B28-3774-45E3-A352-2FE951EDE9DD}"/>
    <dgm:cxn modelId="{AF9F592D-CCDE-446E-8005-815C17292B8B}" type="presParOf" srcId="{6B72C138-32C5-43D9-8D1E-7E634306A26A}" destId="{B57040CF-F9C3-4BEA-A14A-0133AF38F4F8}" srcOrd="0" destOrd="0" presId="urn:microsoft.com/office/officeart/2005/8/layout/matrix3"/>
    <dgm:cxn modelId="{163E645A-2FDB-4A45-B3A3-DA97AFC48D13}" type="presParOf" srcId="{6B72C138-32C5-43D9-8D1E-7E634306A26A}" destId="{8A5A5DEA-0B68-4815-B48B-927D01729C15}" srcOrd="1" destOrd="0" presId="urn:microsoft.com/office/officeart/2005/8/layout/matrix3"/>
    <dgm:cxn modelId="{B258B9E2-317C-4F61-82FD-2D5E65A56E30}" type="presParOf" srcId="{6B72C138-32C5-43D9-8D1E-7E634306A26A}" destId="{429997F1-3F4C-40CD-BBBA-28AB88944ECE}" srcOrd="2" destOrd="0" presId="urn:microsoft.com/office/officeart/2005/8/layout/matrix3"/>
    <dgm:cxn modelId="{66EE1A92-B292-408A-B909-C126C2C61D59}" type="presParOf" srcId="{6B72C138-32C5-43D9-8D1E-7E634306A26A}" destId="{6438D27E-6E24-4966-A7B1-115D4FF9FFCA}" srcOrd="3" destOrd="0" presId="urn:microsoft.com/office/officeart/2005/8/layout/matrix3"/>
    <dgm:cxn modelId="{5A581B87-A7BC-49B9-B6A6-A4C06828CE45}" type="presParOf" srcId="{6B72C138-32C5-43D9-8D1E-7E634306A26A}" destId="{98439FFA-DEF8-4CE9-8116-976A21475701}"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6D25D308-2B04-4273-9F72-77DF7FDA428C}" type="datetimeFigureOut">
              <a:rPr lang="zh-CN" altLang="en-US"/>
              <a:pPr>
                <a:defRPr/>
              </a:pPr>
              <a:t>2016/4/18</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D12476BC-D0E0-4D3C-AE5B-F646B45F116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noFill/>
          <a:ln>
            <a:solidFill>
              <a:srgbClr val="000000"/>
            </a:solidFill>
            <a:miter lim="800000"/>
            <a:headEnd/>
            <a:tailEnd/>
          </a:ln>
        </p:spPr>
      </p:sp>
      <p:sp>
        <p:nvSpPr>
          <p:cNvPr id="1843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048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811BBB-C50F-4A6B-BBFD-A86683D7DC75}" type="slidenum">
              <a:rPr lang="zh-CN" altLang="en-US"/>
              <a:pPr fontAlgn="base">
                <a:spcBef>
                  <a:spcPct val="0"/>
                </a:spcBef>
                <a:spcAft>
                  <a:spcPct val="0"/>
                </a:spcAft>
                <a:defRPr/>
              </a:pPr>
              <a:t>2</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600" y="1489348"/>
            <a:ext cx="6400800" cy="320965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CFEBFA84-C40E-47D3-B86A-0E01D58340A8}" type="datetimeFigureOut">
              <a:rPr lang="zh-CN" altLang="en-US"/>
              <a:pPr>
                <a:defRPr/>
              </a:pPr>
              <a:t>2016/4/18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A6FFD34-7C1B-486D-8FAE-D519CC7C562F}"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B06A44D-C1A9-4C7B-A82E-667D0B947C3B}" type="datetimeFigureOut">
              <a:rPr lang="zh-CN" altLang="en-US"/>
              <a:pPr>
                <a:defRPr/>
              </a:pPr>
              <a:t>2016/4/18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5032CA3-7EA6-460E-8A2F-783D8D7B2F69}"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C9A3F4A-2A78-4D7D-8DA2-1B34D76208CA}" type="datetimeFigureOut">
              <a:rPr lang="zh-CN" altLang="en-US"/>
              <a:pPr>
                <a:defRPr/>
              </a:pPr>
              <a:t>2016/4/18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5109514-C5C3-4C8F-8EDB-E7441A5657EF}"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D25EE34-0D85-44B3-A487-B49B72503777}" type="datetimeFigureOut">
              <a:rPr lang="zh-CN" altLang="en-US"/>
              <a:pPr>
                <a:defRPr/>
              </a:pPr>
              <a:t>2016/4/18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3BC10E1-4D01-4DA4-AEB3-F8BA3D1A6718}"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DDD5DF9-47C0-4D35-A759-E99FBA2E6A71}" type="datetimeFigureOut">
              <a:rPr lang="zh-CN" altLang="en-US"/>
              <a:pPr>
                <a:defRPr/>
              </a:pPr>
              <a:t>2016/4/18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8FB5FB2-25C2-4D15-8AE2-1E8EF2FA9446}"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内容">
    <p:spTree>
      <p:nvGrpSpPr>
        <p:cNvPr id="1" name=""/>
        <p:cNvGrpSpPr/>
        <p:nvPr/>
      </p:nvGrpSpPr>
      <p:grpSpPr>
        <a:xfrm>
          <a:off x="0" y="0"/>
          <a:ext cx="0" cy="0"/>
          <a:chOff x="0" y="0"/>
          <a:chExt cx="0" cy="0"/>
        </a:xfrm>
      </p:grpSpPr>
      <p:sp>
        <p:nvSpPr>
          <p:cNvPr id="4" name="矩形 11"/>
          <p:cNvSpPr/>
          <p:nvPr userDrawn="1"/>
        </p:nvSpPr>
        <p:spPr bwMode="auto">
          <a:xfrm>
            <a:off x="0" y="5333687"/>
            <a:ext cx="9144001" cy="381312"/>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9"/>
          <p:cNvSpPr/>
          <p:nvPr userDrawn="1"/>
        </p:nvSpPr>
        <p:spPr bwMode="auto">
          <a:xfrm>
            <a:off x="-1" y="-25399"/>
            <a:ext cx="9144001" cy="794667"/>
          </a:xfrm>
          <a:prstGeom prst="rect">
            <a:avLst/>
          </a:prstGeom>
          <a:gradFill flip="none" rotWithShape="1">
            <a:gsLst>
              <a:gs pos="21000">
                <a:schemeClr val="accent2">
                  <a:lumMod val="75000"/>
                  <a:lumOff val="25000"/>
                </a:schemeClr>
              </a:gs>
              <a:gs pos="86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图片 12"/>
          <p:cNvPicPr>
            <a:picLocks noChangeAspect="1"/>
          </p:cNvPicPr>
          <p:nvPr userDrawn="1"/>
        </p:nvPicPr>
        <p:blipFill rotWithShape="1">
          <a:blip r:embed="rId2" cstate="print">
            <a:extLst>
              <a:ext uri="{28A0092B-C50C-407E-A947-70E740481C1C}"/>
            </a:extLst>
          </a:blip>
          <a:srcRect b="6852"/>
          <a:stretch/>
        </p:blipFill>
        <p:spPr>
          <a:xfrm>
            <a:off x="7358447" y="-82128"/>
            <a:ext cx="1534033" cy="888124"/>
          </a:xfrm>
          <a:prstGeom prst="ellipse">
            <a:avLst/>
          </a:prstGeom>
          <a:ln>
            <a:noFill/>
          </a:ln>
          <a:effectLst>
            <a:softEdge rad="112500"/>
          </a:effectLst>
        </p:spPr>
      </p:pic>
      <p:sp>
        <p:nvSpPr>
          <p:cNvPr id="9" name="灯片编号占位符 3"/>
          <p:cNvSpPr txBox="1">
            <a:spLocks/>
          </p:cNvSpPr>
          <p:nvPr userDrawn="1"/>
        </p:nvSpPr>
        <p:spPr>
          <a:xfrm>
            <a:off x="179388" y="5405438"/>
            <a:ext cx="1439862" cy="236537"/>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itchFamily="34" charset="-122"/>
                <a:ea typeface="微软雅黑"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altLang="en-US" b="1" dirty="0" smtClean="0">
                <a:solidFill>
                  <a:schemeClr val="bg1"/>
                </a:solidFill>
              </a:rPr>
              <a:t> </a:t>
            </a:r>
            <a:fld id="{B885A639-7552-4324-904B-5577557697C2}" type="slidenum">
              <a:rPr lang="zh-CN" altLang="en-US" b="1" smtClean="0">
                <a:solidFill>
                  <a:schemeClr val="bg1"/>
                </a:solidFill>
              </a:rPr>
              <a:pPr fontAlgn="auto">
                <a:spcBef>
                  <a:spcPts val="0"/>
                </a:spcBef>
                <a:spcAft>
                  <a:spcPts val="0"/>
                </a:spcAft>
                <a:defRPr/>
              </a:pPr>
              <a:t>‹#›</a:t>
            </a:fld>
            <a:endParaRPr lang="en-US" b="1" dirty="0">
              <a:solidFill>
                <a:schemeClr val="bg1"/>
              </a:solidFill>
            </a:endParaRPr>
          </a:p>
        </p:txBody>
      </p:sp>
      <p:sp>
        <p:nvSpPr>
          <p:cNvPr id="10" name="灯片编号占位符 3"/>
          <p:cNvSpPr txBox="1">
            <a:spLocks/>
          </p:cNvSpPr>
          <p:nvPr userDrawn="1"/>
        </p:nvSpPr>
        <p:spPr>
          <a:xfrm>
            <a:off x="6973888" y="5387975"/>
            <a:ext cx="2422525" cy="236538"/>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itchFamily="34" charset="-122"/>
                <a:ea typeface="微软雅黑"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altLang="en-US" b="1" dirty="0" smtClean="0">
                <a:solidFill>
                  <a:schemeClr val="bg1"/>
                </a:solidFill>
              </a:rPr>
              <a:t> </a:t>
            </a:r>
            <a:r>
              <a:rPr lang="en-US" altLang="zh-CN" b="1" dirty="0" smtClean="0">
                <a:solidFill>
                  <a:schemeClr val="bg1"/>
                </a:solidFill>
              </a:rPr>
              <a:t>XXXXXXXXXXXXXXXXX</a:t>
            </a:r>
            <a:endParaRPr lang="en-US" b="1" dirty="0">
              <a:solidFill>
                <a:schemeClr val="bg1"/>
              </a:solidFill>
            </a:endParaRPr>
          </a:p>
        </p:txBody>
      </p:sp>
      <p:sp>
        <p:nvSpPr>
          <p:cNvPr id="7" name="标题 1"/>
          <p:cNvSpPr>
            <a:spLocks noGrp="1"/>
          </p:cNvSpPr>
          <p:nvPr>
            <p:ph type="title"/>
          </p:nvPr>
        </p:nvSpPr>
        <p:spPr>
          <a:xfrm>
            <a:off x="294126" y="121568"/>
            <a:ext cx="5832475" cy="647700"/>
          </a:xfrm>
        </p:spPr>
        <p:txBody>
          <a:bodyPr/>
          <a:lstStyle>
            <a:lvl1pPr algn="l">
              <a:defRPr sz="22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defRPr>
            </a:lvl1pPr>
          </a:lstStyle>
          <a:p>
            <a:endParaRPr lang="zh-CN" altLang="en-US" dirty="0"/>
          </a:p>
        </p:txBody>
      </p:sp>
      <p:sp>
        <p:nvSpPr>
          <p:cNvPr id="8" name="副标题 2"/>
          <p:cNvSpPr>
            <a:spLocks noGrp="1"/>
          </p:cNvSpPr>
          <p:nvPr>
            <p:ph type="subTitle" idx="1"/>
          </p:nvPr>
        </p:nvSpPr>
        <p:spPr>
          <a:xfrm>
            <a:off x="611560" y="1465015"/>
            <a:ext cx="7920880" cy="3209652"/>
          </a:xfrm>
        </p:spPr>
        <p:txBody>
          <a:bodyPr>
            <a:normAutofit/>
          </a:bodyPr>
          <a:lstStyle>
            <a:lvl1pPr marL="457200" indent="-457200" algn="l">
              <a:buFont typeface="Wingdings" panose="05000000000000000000" pitchFamily="2" charset="2"/>
              <a:buChar char="n"/>
              <a:defRPr sz="2000">
                <a:solidFill>
                  <a:schemeClr val="tx1"/>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内容">
    <p:spTree>
      <p:nvGrpSpPr>
        <p:cNvPr id="1" name=""/>
        <p:cNvGrpSpPr/>
        <p:nvPr/>
      </p:nvGrpSpPr>
      <p:grpSpPr>
        <a:xfrm>
          <a:off x="0" y="0"/>
          <a:ext cx="0" cy="0"/>
          <a:chOff x="0" y="0"/>
          <a:chExt cx="0" cy="0"/>
        </a:xfrm>
      </p:grpSpPr>
      <p:sp>
        <p:nvSpPr>
          <p:cNvPr id="3" name="矩形 11"/>
          <p:cNvSpPr/>
          <p:nvPr userDrawn="1"/>
        </p:nvSpPr>
        <p:spPr bwMode="auto">
          <a:xfrm>
            <a:off x="0" y="5333687"/>
            <a:ext cx="9144001" cy="381312"/>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矩形 9"/>
          <p:cNvSpPr/>
          <p:nvPr userDrawn="1"/>
        </p:nvSpPr>
        <p:spPr bwMode="auto">
          <a:xfrm>
            <a:off x="-1" y="-25399"/>
            <a:ext cx="9144001" cy="794667"/>
          </a:xfrm>
          <a:prstGeom prst="rect">
            <a:avLst/>
          </a:prstGeom>
          <a:gradFill flip="none" rotWithShape="1">
            <a:gsLst>
              <a:gs pos="21000">
                <a:schemeClr val="accent2">
                  <a:lumMod val="75000"/>
                  <a:lumOff val="25000"/>
                </a:schemeClr>
              </a:gs>
              <a:gs pos="86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 name="图片 12"/>
          <p:cNvPicPr>
            <a:picLocks noChangeAspect="1"/>
          </p:cNvPicPr>
          <p:nvPr userDrawn="1"/>
        </p:nvPicPr>
        <p:blipFill rotWithShape="1">
          <a:blip r:embed="rId2" cstate="print">
            <a:extLst>
              <a:ext uri="{28A0092B-C50C-407E-A947-70E740481C1C}"/>
            </a:extLst>
          </a:blip>
          <a:srcRect b="6852"/>
          <a:stretch/>
        </p:blipFill>
        <p:spPr>
          <a:xfrm>
            <a:off x="7358447" y="-82128"/>
            <a:ext cx="1534033" cy="888124"/>
          </a:xfrm>
          <a:prstGeom prst="ellipse">
            <a:avLst/>
          </a:prstGeom>
          <a:ln>
            <a:noFill/>
          </a:ln>
          <a:effectLst>
            <a:softEdge rad="112500"/>
          </a:effectLst>
        </p:spPr>
      </p:pic>
      <p:sp>
        <p:nvSpPr>
          <p:cNvPr id="6" name="灯片编号占位符 3"/>
          <p:cNvSpPr txBox="1">
            <a:spLocks/>
          </p:cNvSpPr>
          <p:nvPr userDrawn="1"/>
        </p:nvSpPr>
        <p:spPr>
          <a:xfrm>
            <a:off x="179388" y="5405438"/>
            <a:ext cx="1439862" cy="236537"/>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itchFamily="34" charset="-122"/>
                <a:ea typeface="微软雅黑"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altLang="en-US" b="1" dirty="0" smtClean="0">
                <a:solidFill>
                  <a:schemeClr val="bg1"/>
                </a:solidFill>
              </a:rPr>
              <a:t> </a:t>
            </a:r>
            <a:fld id="{2D97E1CD-DD6F-4C3B-B676-75AACF56AF4D}" type="slidenum">
              <a:rPr lang="zh-CN" altLang="en-US" b="1" smtClean="0">
                <a:solidFill>
                  <a:schemeClr val="bg1"/>
                </a:solidFill>
              </a:rPr>
              <a:pPr fontAlgn="auto">
                <a:spcBef>
                  <a:spcPts val="0"/>
                </a:spcBef>
                <a:spcAft>
                  <a:spcPts val="0"/>
                </a:spcAft>
                <a:defRPr/>
              </a:pPr>
              <a:t>‹#›</a:t>
            </a:fld>
            <a:endParaRPr lang="en-US" b="1" dirty="0">
              <a:solidFill>
                <a:schemeClr val="bg1"/>
              </a:solidFill>
            </a:endParaRPr>
          </a:p>
        </p:txBody>
      </p:sp>
      <p:sp>
        <p:nvSpPr>
          <p:cNvPr id="8" name="灯片编号占位符 3"/>
          <p:cNvSpPr txBox="1">
            <a:spLocks/>
          </p:cNvSpPr>
          <p:nvPr userDrawn="1"/>
        </p:nvSpPr>
        <p:spPr>
          <a:xfrm>
            <a:off x="6973888" y="5387975"/>
            <a:ext cx="2422525" cy="236538"/>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itchFamily="34" charset="-122"/>
                <a:ea typeface="微软雅黑"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en-US" b="1" dirty="0" smtClean="0">
                <a:solidFill>
                  <a:schemeClr val="bg1"/>
                </a:solidFill>
              </a:rPr>
              <a:t>XXXXXXXXXXXXXXXXXX</a:t>
            </a:r>
            <a:endParaRPr lang="en-US" b="1" dirty="0">
              <a:solidFill>
                <a:schemeClr val="bg1"/>
              </a:solidFill>
            </a:endParaRPr>
          </a:p>
        </p:txBody>
      </p:sp>
      <p:sp>
        <p:nvSpPr>
          <p:cNvPr id="7" name="标题 1"/>
          <p:cNvSpPr>
            <a:spLocks noGrp="1"/>
          </p:cNvSpPr>
          <p:nvPr>
            <p:ph type="title"/>
          </p:nvPr>
        </p:nvSpPr>
        <p:spPr>
          <a:xfrm>
            <a:off x="294126" y="121568"/>
            <a:ext cx="5832475" cy="647700"/>
          </a:xfrm>
        </p:spPr>
        <p:txBody>
          <a:bodyPr/>
          <a:lstStyle>
            <a:lvl1pPr algn="l">
              <a:defRPr sz="22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defRPr>
            </a:lvl1pPr>
          </a:lstStyle>
          <a:p>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页码">
    <p:spTree>
      <p:nvGrpSpPr>
        <p:cNvPr id="1" name=""/>
        <p:cNvGrpSpPr/>
        <p:nvPr/>
      </p:nvGrpSpPr>
      <p:grpSpPr>
        <a:xfrm>
          <a:off x="0" y="0"/>
          <a:ext cx="0" cy="0"/>
          <a:chOff x="0" y="0"/>
          <a:chExt cx="0" cy="0"/>
        </a:xfrm>
      </p:grpSpPr>
      <p:sp>
        <p:nvSpPr>
          <p:cNvPr id="2" name="矩形 11"/>
          <p:cNvSpPr/>
          <p:nvPr userDrawn="1"/>
        </p:nvSpPr>
        <p:spPr bwMode="auto">
          <a:xfrm>
            <a:off x="0" y="5333687"/>
            <a:ext cx="9144001" cy="381312"/>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灯片编号占位符 3"/>
          <p:cNvSpPr txBox="1">
            <a:spLocks/>
          </p:cNvSpPr>
          <p:nvPr userDrawn="1"/>
        </p:nvSpPr>
        <p:spPr>
          <a:xfrm>
            <a:off x="179388" y="5405438"/>
            <a:ext cx="1439862" cy="236537"/>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itchFamily="34" charset="-122"/>
                <a:ea typeface="微软雅黑"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altLang="en-US" b="1" dirty="0" smtClean="0">
                <a:solidFill>
                  <a:schemeClr val="bg1"/>
                </a:solidFill>
              </a:rPr>
              <a:t> </a:t>
            </a:r>
            <a:fld id="{E84DA220-3619-46AA-AA48-758F9262BE12}" type="slidenum">
              <a:rPr lang="zh-CN" altLang="en-US" b="1" smtClean="0">
                <a:solidFill>
                  <a:schemeClr val="bg1"/>
                </a:solidFill>
              </a:rPr>
              <a:pPr fontAlgn="auto">
                <a:spcBef>
                  <a:spcPts val="0"/>
                </a:spcBef>
                <a:spcAft>
                  <a:spcPts val="0"/>
                </a:spcAft>
                <a:defRPr/>
              </a:pPr>
              <a:t>‹#›</a:t>
            </a:fld>
            <a:endParaRPr lang="en-US" b="1" dirty="0">
              <a:solidFill>
                <a:schemeClr val="bg1"/>
              </a:solidFill>
            </a:endParaRPr>
          </a:p>
        </p:txBody>
      </p:sp>
      <p:sp>
        <p:nvSpPr>
          <p:cNvPr id="4" name="灯片编号占位符 3"/>
          <p:cNvSpPr txBox="1">
            <a:spLocks/>
          </p:cNvSpPr>
          <p:nvPr userDrawn="1"/>
        </p:nvSpPr>
        <p:spPr>
          <a:xfrm>
            <a:off x="6973888" y="5387975"/>
            <a:ext cx="2422525" cy="236538"/>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itchFamily="34" charset="-122"/>
                <a:ea typeface="微软雅黑"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en-US" b="1" dirty="0" smtClean="0">
                <a:solidFill>
                  <a:schemeClr val="bg1"/>
                </a:solidFill>
              </a:rPr>
              <a:t>XXXXXXXXXXXXXXXXX</a:t>
            </a:r>
            <a:endParaRPr lang="en-US" b="1"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106C333A-4727-4F4B-82B3-CFC0B746E2BB}" type="datetimeFigureOut">
              <a:rPr lang="zh-CN" altLang="en-US"/>
              <a:pPr>
                <a:defRPr/>
              </a:pPr>
              <a:t>2016/4/18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9EE1AEF-5970-4CBF-B02F-D2110F0BC139}"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A9F8B8B-72C7-418F-B6C5-A65967B72ADA}" type="datetimeFigureOut">
              <a:rPr lang="zh-CN" altLang="en-US"/>
              <a:pPr>
                <a:defRPr/>
              </a:pPr>
              <a:t>2016/4/18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2D24DD4-D52A-4715-81B9-F64B0765D167}"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D16A4DDC-9866-4DF3-9AE5-1CDE74DAD9E3}" type="datetimeFigureOut">
              <a:rPr lang="zh-CN" altLang="en-US"/>
              <a:pPr>
                <a:defRPr/>
              </a:pPr>
              <a:t>2016/4/18</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D2BF747-E78F-4034-B773-6ABDC33EF657}"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B57354E-F197-4567-8C38-9C0FA4822DCA}" type="datetimeFigureOut">
              <a:rPr lang="zh-CN" altLang="en-US"/>
              <a:pPr>
                <a:defRPr/>
              </a:pPr>
              <a:t>2016/4/18</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071B8E3-27E1-4ACF-BD36-F672A47997BE}"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812AB05-1535-4419-AC37-6CAE92971251}" type="datetimeFigureOut">
              <a:rPr lang="zh-CN" altLang="en-US"/>
              <a:pPr>
                <a:defRPr/>
              </a:pPr>
              <a:t>2016/4/18</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11E12B9-9228-4CE9-9753-477310386716}"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3F299D62-27A7-4E63-AF93-1745FB494116}" type="datetimeFigureOut">
              <a:rPr lang="zh-CN" altLang="en-US"/>
              <a:pPr>
                <a:defRPr/>
              </a:pPr>
              <a:t>2016/4/18</a:t>
            </a:fld>
            <a:endParaRPr lang="zh-CN" altLang="en-US"/>
          </a:p>
        </p:txBody>
      </p:sp>
      <p:sp>
        <p:nvSpPr>
          <p:cNvPr id="5" name="页脚占位符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AB0020DC-8F44-4617-B01F-59AFEBFD89C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2" r:id="rId1"/>
    <p:sldLayoutId id="2147483662" r:id="rId2"/>
    <p:sldLayoutId id="2147483663" r:id="rId3"/>
    <p:sldLayoutId id="2147483664"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ranklin Gothic Medium" pitchFamily="34" charset="0"/>
          <a:ea typeface="微软雅黑" pitchFamily="34" charset="-122"/>
        </a:defRPr>
      </a:lvl2pPr>
      <a:lvl3pPr algn="ctr" rtl="0" eaLnBrk="0" fontAlgn="base" hangingPunct="0">
        <a:spcBef>
          <a:spcPct val="0"/>
        </a:spcBef>
        <a:spcAft>
          <a:spcPct val="0"/>
        </a:spcAft>
        <a:defRPr sz="4400">
          <a:solidFill>
            <a:schemeClr val="tx1"/>
          </a:solidFill>
          <a:latin typeface="Franklin Gothic Medium" pitchFamily="34" charset="0"/>
          <a:ea typeface="微软雅黑" pitchFamily="34" charset="-122"/>
        </a:defRPr>
      </a:lvl3pPr>
      <a:lvl4pPr algn="ctr" rtl="0" eaLnBrk="0" fontAlgn="base" hangingPunct="0">
        <a:spcBef>
          <a:spcPct val="0"/>
        </a:spcBef>
        <a:spcAft>
          <a:spcPct val="0"/>
        </a:spcAft>
        <a:defRPr sz="4400">
          <a:solidFill>
            <a:schemeClr val="tx1"/>
          </a:solidFill>
          <a:latin typeface="Franklin Gothic Medium" pitchFamily="34" charset="0"/>
          <a:ea typeface="微软雅黑" pitchFamily="34" charset="-122"/>
        </a:defRPr>
      </a:lvl4pPr>
      <a:lvl5pPr algn="ctr" rtl="0" eaLnBrk="0" fontAlgn="base" hangingPunct="0">
        <a:spcBef>
          <a:spcPct val="0"/>
        </a:spcBef>
        <a:spcAft>
          <a:spcPct val="0"/>
        </a:spcAft>
        <a:defRPr sz="4400">
          <a:solidFill>
            <a:schemeClr val="tx1"/>
          </a:solidFill>
          <a:latin typeface="Franklin Gothic Medium" pitchFamily="34" charset="0"/>
          <a:ea typeface="微软雅黑" pitchFamily="34" charset="-122"/>
        </a:defRPr>
      </a:lvl5pPr>
      <a:lvl6pPr marL="457200" algn="ctr" rtl="0" fontAlgn="base">
        <a:spcBef>
          <a:spcPct val="0"/>
        </a:spcBef>
        <a:spcAft>
          <a:spcPct val="0"/>
        </a:spcAft>
        <a:defRPr sz="4400">
          <a:solidFill>
            <a:schemeClr val="tx1"/>
          </a:solidFill>
          <a:latin typeface="Franklin Gothic Medium" pitchFamily="34" charset="0"/>
          <a:ea typeface="微软雅黑" pitchFamily="34" charset="-122"/>
        </a:defRPr>
      </a:lvl6pPr>
      <a:lvl7pPr marL="914400" algn="ctr" rtl="0" fontAlgn="base">
        <a:spcBef>
          <a:spcPct val="0"/>
        </a:spcBef>
        <a:spcAft>
          <a:spcPct val="0"/>
        </a:spcAft>
        <a:defRPr sz="4400">
          <a:solidFill>
            <a:schemeClr val="tx1"/>
          </a:solidFill>
          <a:latin typeface="Franklin Gothic Medium" pitchFamily="34" charset="0"/>
          <a:ea typeface="微软雅黑" pitchFamily="34" charset="-122"/>
        </a:defRPr>
      </a:lvl7pPr>
      <a:lvl8pPr marL="1371600" algn="ctr" rtl="0" fontAlgn="base">
        <a:spcBef>
          <a:spcPct val="0"/>
        </a:spcBef>
        <a:spcAft>
          <a:spcPct val="0"/>
        </a:spcAft>
        <a:defRPr sz="4400">
          <a:solidFill>
            <a:schemeClr val="tx1"/>
          </a:solidFill>
          <a:latin typeface="Franklin Gothic Medium" pitchFamily="34" charset="0"/>
          <a:ea typeface="微软雅黑" pitchFamily="34" charset="-122"/>
        </a:defRPr>
      </a:lvl8pPr>
      <a:lvl9pPr marL="1828800" algn="ctr" rtl="0" fontAlgn="base">
        <a:spcBef>
          <a:spcPct val="0"/>
        </a:spcBef>
        <a:spcAft>
          <a:spcPct val="0"/>
        </a:spcAft>
        <a:defRPr sz="4400">
          <a:solidFill>
            <a:schemeClr val="tx1"/>
          </a:solidFill>
          <a:latin typeface="Franklin Gothic Medium" pitchFamily="34" charset="0"/>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ppt3254/ppt3254/&#22235;&#24029;&#30465;DMS&#35268;&#27169;&#21270;&#25512;&#36827;&#26041;&#26696;&#30740;&#31350;&#25253;&#21578;&#65288;20130826&#65289;.word" TargetMode="Externa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hyperlink" Target="&#19982;&#20854;&#20182;&#38505;&#31181;&#30340;&#21306;&#21035;.doc"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920875"/>
            <a:ext cx="9144000" cy="16557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4" name="矩形 3"/>
          <p:cNvSpPr/>
          <p:nvPr/>
        </p:nvSpPr>
        <p:spPr>
          <a:xfrm>
            <a:off x="761926" y="1929361"/>
            <a:ext cx="3528392" cy="1656000"/>
          </a:xfrm>
          <a:prstGeom prst="rect">
            <a:avLst/>
          </a:prstGeom>
          <a:gradFill flip="none" rotWithShape="1">
            <a:gsLst>
              <a:gs pos="36000">
                <a:srgbClr val="026DCE"/>
              </a:gs>
              <a:gs pos="95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3505200"/>
            <a:ext cx="9144000" cy="222250"/>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391" name="TextBox 6"/>
          <p:cNvSpPr txBox="1">
            <a:spLocks noChangeArrowheads="1"/>
          </p:cNvSpPr>
          <p:nvPr/>
        </p:nvSpPr>
        <p:spPr bwMode="auto">
          <a:xfrm>
            <a:off x="3419475" y="2352675"/>
            <a:ext cx="5345113" cy="579438"/>
          </a:xfrm>
          <a:prstGeom prst="rect">
            <a:avLst/>
          </a:prstGeom>
          <a:noFill/>
          <a:ln w="9525">
            <a:noFill/>
            <a:miter lim="800000"/>
            <a:headEnd/>
            <a:tailEnd/>
          </a:ln>
        </p:spPr>
        <p:txBody>
          <a:bodyPr>
            <a:spAutoFit/>
          </a:bodyPr>
          <a:lstStyle/>
          <a:p>
            <a:pPr>
              <a:defRPr/>
            </a:pPr>
            <a:r>
              <a:rPr lang="zh-CN" altLang="en-US" sz="3200" b="1">
                <a:solidFill>
                  <a:schemeClr val="bg1"/>
                </a:solidFill>
                <a:effectLst>
                  <a:outerShdw blurRad="38100" dist="38100" dir="2700000" algn="tl">
                    <a:srgbClr val="C0C0C0"/>
                  </a:outerShdw>
                </a:effectLst>
                <a:ea typeface="微软雅黑" pitchFamily="34" charset="-122"/>
                <a:sym typeface="Arial Unicode MS"/>
              </a:rPr>
              <a:t>安全生产责任保险政策解读</a:t>
            </a:r>
            <a:endParaRPr lang="zh-CN" altLang="en-US" sz="3200" b="1">
              <a:solidFill>
                <a:schemeClr val="bg1"/>
              </a:solidFill>
              <a:latin typeface="微软雅黑" pitchFamily="34" charset="-122"/>
              <a:ea typeface="微软雅黑" pitchFamily="34" charset="-122"/>
              <a:cs typeface="Arial" charset="0"/>
            </a:endParaRPr>
          </a:p>
        </p:txBody>
      </p:sp>
      <p:sp>
        <p:nvSpPr>
          <p:cNvPr id="2" name="TextBox 12">
            <a:hlinkClick r:id="rId2" action="ppaction://hlinkfile"/>
          </p:cNvPr>
          <p:cNvSpPr txBox="1">
            <a:spLocks noChangeArrowheads="1"/>
          </p:cNvSpPr>
          <p:nvPr/>
        </p:nvSpPr>
        <p:spPr bwMode="auto">
          <a:xfrm>
            <a:off x="6084888" y="4371975"/>
            <a:ext cx="2735262" cy="825500"/>
          </a:xfrm>
          <a:prstGeom prst="rect">
            <a:avLst/>
          </a:prstGeom>
          <a:noFill/>
          <a:ln w="9525">
            <a:noFill/>
            <a:miter lim="800000"/>
            <a:headEnd/>
            <a:tailEnd/>
          </a:ln>
        </p:spPr>
        <p:txBody>
          <a:bodyPr>
            <a:spAutoFit/>
          </a:bodyPr>
          <a:lstStyle/>
          <a:p>
            <a:pPr algn="ctr"/>
            <a:r>
              <a:rPr lang="zh-CN" altLang="en-US" sz="1600" b="1">
                <a:solidFill>
                  <a:schemeClr val="tx2"/>
                </a:solidFill>
                <a:latin typeface="微软雅黑" pitchFamily="34" charset="-122"/>
                <a:ea typeface="微软雅黑" pitchFamily="34" charset="-122"/>
                <a:cs typeface="Times New Roman" pitchFamily="18" charset="0"/>
              </a:rPr>
              <a:t>佛山市安全生产监督管理局胡雅琳</a:t>
            </a:r>
          </a:p>
          <a:p>
            <a:pPr algn="ctr"/>
            <a:r>
              <a:rPr lang="en-US" altLang="zh-CN" sz="1600" b="1">
                <a:solidFill>
                  <a:schemeClr val="tx2"/>
                </a:solidFill>
                <a:latin typeface="微软雅黑" pitchFamily="34" charset="-122"/>
                <a:ea typeface="微软雅黑" pitchFamily="34" charset="-122"/>
                <a:cs typeface="Times New Roman" pitchFamily="18" charset="0"/>
              </a:rPr>
              <a:t>15144166@qq.com</a:t>
            </a:r>
          </a:p>
        </p:txBody>
      </p:sp>
      <p:sp>
        <p:nvSpPr>
          <p:cNvPr id="16392" name="TextBox 13"/>
          <p:cNvSpPr txBox="1">
            <a:spLocks noChangeArrowheads="1"/>
          </p:cNvSpPr>
          <p:nvPr/>
        </p:nvSpPr>
        <p:spPr bwMode="auto">
          <a:xfrm>
            <a:off x="900113" y="193675"/>
            <a:ext cx="2622550" cy="336550"/>
          </a:xfrm>
          <a:prstGeom prst="rect">
            <a:avLst/>
          </a:prstGeom>
          <a:noFill/>
          <a:ln w="9525">
            <a:noFill/>
            <a:miter lim="800000"/>
            <a:headEnd/>
            <a:tailEnd/>
          </a:ln>
        </p:spPr>
        <p:txBody>
          <a:bodyPr wrap="none">
            <a:spAutoFit/>
          </a:bodyPr>
          <a:lstStyle/>
          <a:p>
            <a:r>
              <a:rPr lang="zh-CN" altLang="en-US" sz="1600" b="1">
                <a:solidFill>
                  <a:schemeClr val="tx2"/>
                </a:solidFill>
                <a:latin typeface="微软雅黑" pitchFamily="34" charset="-122"/>
                <a:ea typeface="微软雅黑" pitchFamily="34" charset="-122"/>
                <a:cs typeface="Arial" charset="0"/>
              </a:rPr>
              <a:t>佛山市安全生产监督管理局</a:t>
            </a:r>
          </a:p>
        </p:txBody>
      </p:sp>
      <p:cxnSp>
        <p:nvCxnSpPr>
          <p:cNvPr id="18" name="直接连接符 17"/>
          <p:cNvCxnSpPr/>
          <p:nvPr/>
        </p:nvCxnSpPr>
        <p:spPr>
          <a:xfrm>
            <a:off x="900113" y="554038"/>
            <a:ext cx="254952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394" name="Picture 13" descr="31c76a32-0561-40e0-ae90-5e964e1842a1"/>
          <p:cNvPicPr>
            <a:picLocks noChangeAspect="1" noChangeArrowheads="1"/>
          </p:cNvPicPr>
          <p:nvPr/>
        </p:nvPicPr>
        <p:blipFill>
          <a:blip r:embed="rId3"/>
          <a:srcRect/>
          <a:stretch>
            <a:fillRect/>
          </a:stretch>
        </p:blipFill>
        <p:spPr bwMode="auto">
          <a:xfrm>
            <a:off x="395288" y="1201738"/>
            <a:ext cx="2663825" cy="2109787"/>
          </a:xfrm>
          <a:prstGeom prst="rect">
            <a:avLst/>
          </a:prstGeom>
          <a:noFill/>
          <a:ln w="9525">
            <a:noFill/>
            <a:miter lim="800000"/>
            <a:headEnd/>
            <a:tailEnd/>
          </a:ln>
        </p:spPr>
      </p:pic>
      <p:pic>
        <p:nvPicPr>
          <p:cNvPr id="16395" name="Picture 14" descr="head5476892_201309031153_b"/>
          <p:cNvPicPr>
            <a:picLocks noChangeAspect="1" noChangeArrowheads="1"/>
          </p:cNvPicPr>
          <p:nvPr/>
        </p:nvPicPr>
        <p:blipFill>
          <a:blip r:embed="rId4"/>
          <a:srcRect/>
          <a:stretch>
            <a:fillRect/>
          </a:stretch>
        </p:blipFill>
        <p:spPr bwMode="auto">
          <a:xfrm>
            <a:off x="0" y="0"/>
            <a:ext cx="827088" cy="827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a:xfrm>
            <a:off x="323850" y="841375"/>
            <a:ext cx="2243138" cy="541338"/>
          </a:xfrm>
        </p:spPr>
        <p:txBody>
          <a:bodyPr/>
          <a:lstStyle/>
          <a:p>
            <a:r>
              <a:rPr lang="zh-CN" altLang="en-US" sz="2800" b="1" smtClean="0"/>
              <a:t>国际做法</a:t>
            </a:r>
          </a:p>
        </p:txBody>
      </p:sp>
      <p:sp>
        <p:nvSpPr>
          <p:cNvPr id="26626" name="Rectangle 3"/>
          <p:cNvSpPr>
            <a:spLocks noGrp="1"/>
          </p:cNvSpPr>
          <p:nvPr>
            <p:ph type="body" idx="4294967295"/>
          </p:nvPr>
        </p:nvSpPr>
        <p:spPr/>
        <p:txBody>
          <a:bodyPr/>
          <a:lstStyle/>
          <a:p>
            <a:r>
              <a:rPr lang="zh-CN" altLang="en-US" sz="2800" smtClean="0"/>
              <a:t>　   保险机构介入生产安全事故预防是国际上一条成功的经验。</a:t>
            </a:r>
          </a:p>
          <a:p>
            <a:endParaRPr lang="zh-CN" altLang="en-US" sz="2800" smtClean="0"/>
          </a:p>
          <a:p>
            <a:r>
              <a:rPr lang="zh-CN" altLang="en-US" sz="2800" smtClean="0"/>
              <a:t>        成功范例：德国同业工伤事故保险协会，非官方机构，既负责事故调查、办理赔付，也负责企业安全生产日常性的监督检查，提供安全生产政策、技术等方面的咨询和指导。</a:t>
            </a:r>
            <a:endParaRPr lang="zh-CN" altLang="en-US" sz="3600" smtClean="0"/>
          </a:p>
        </p:txBody>
      </p:sp>
      <p:sp>
        <p:nvSpPr>
          <p:cNvPr id="26627" name="Rectangle 4"/>
          <p:cNvSpPr>
            <a:spLocks noChangeArrowheads="1"/>
          </p:cNvSpPr>
          <p:nvPr/>
        </p:nvSpPr>
        <p:spPr bwMode="auto">
          <a:xfrm>
            <a:off x="0" y="0"/>
            <a:ext cx="4932363" cy="549275"/>
          </a:xfrm>
          <a:prstGeom prst="rect">
            <a:avLst/>
          </a:prstGeom>
          <a:noFill/>
          <a:ln w="9525">
            <a:noFill/>
            <a:miter lim="800000"/>
            <a:headEnd/>
            <a:tailEnd/>
          </a:ln>
        </p:spPr>
        <p:txBody>
          <a:bodyPr>
            <a:spAutoFit/>
          </a:bodyPr>
          <a:lstStyle/>
          <a:p>
            <a:r>
              <a:rPr lang="zh-CN" altLang="en-US" sz="3000" b="1">
                <a:solidFill>
                  <a:schemeClr val="bg1"/>
                </a:solidFill>
                <a:latin typeface="Times New Roman" pitchFamily="18" charset="0"/>
                <a:ea typeface="微软雅黑" pitchFamily="34" charset="-122"/>
                <a:cs typeface="Times New Roman" pitchFamily="18" charset="0"/>
              </a:rPr>
              <a:t>（三）推行工作取得成效</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descr="QQ图片20151107225615"/>
          <p:cNvPicPr>
            <a:picLocks noChangeAspect="1" noChangeArrowheads="1"/>
          </p:cNvPicPr>
          <p:nvPr/>
        </p:nvPicPr>
        <p:blipFill>
          <a:blip r:embed="rId2"/>
          <a:srcRect/>
          <a:stretch>
            <a:fillRect/>
          </a:stretch>
        </p:blipFill>
        <p:spPr bwMode="auto">
          <a:xfrm>
            <a:off x="179388" y="1920875"/>
            <a:ext cx="2376487" cy="1944688"/>
          </a:xfrm>
          <a:prstGeom prst="rect">
            <a:avLst/>
          </a:prstGeom>
          <a:noFill/>
          <a:ln w="9525">
            <a:noFill/>
            <a:miter lim="800000"/>
            <a:headEnd/>
            <a:tailEnd/>
          </a:ln>
        </p:spPr>
      </p:pic>
      <p:sp>
        <p:nvSpPr>
          <p:cNvPr id="27650" name="Rectangle 2"/>
          <p:cNvSpPr>
            <a:spLocks/>
          </p:cNvSpPr>
          <p:nvPr/>
        </p:nvSpPr>
        <p:spPr bwMode="auto">
          <a:xfrm>
            <a:off x="395288" y="985838"/>
            <a:ext cx="1908175" cy="684212"/>
          </a:xfrm>
          <a:prstGeom prst="rect">
            <a:avLst/>
          </a:prstGeom>
          <a:noFill/>
          <a:ln w="9525">
            <a:noFill/>
            <a:miter lim="800000"/>
            <a:headEnd/>
            <a:tailEnd/>
          </a:ln>
        </p:spPr>
        <p:txBody>
          <a:bodyPr anchor="ctr"/>
          <a:lstStyle/>
          <a:p>
            <a:r>
              <a:rPr lang="zh-CN" altLang="en-US" sz="2600" b="1">
                <a:latin typeface="Times New Roman" pitchFamily="18" charset="0"/>
                <a:ea typeface="微软雅黑" pitchFamily="34" charset="-122"/>
                <a:cs typeface="Times New Roman" pitchFamily="18" charset="0"/>
              </a:rPr>
              <a:t>国内现状</a:t>
            </a:r>
          </a:p>
        </p:txBody>
      </p:sp>
      <p:sp>
        <p:nvSpPr>
          <p:cNvPr id="27651" name="Rectangle 2"/>
          <p:cNvSpPr>
            <a:spLocks/>
          </p:cNvSpPr>
          <p:nvPr/>
        </p:nvSpPr>
        <p:spPr bwMode="auto">
          <a:xfrm>
            <a:off x="2771775" y="912813"/>
            <a:ext cx="6048375" cy="4176712"/>
          </a:xfrm>
          <a:prstGeom prst="rect">
            <a:avLst/>
          </a:prstGeom>
          <a:noFill/>
          <a:ln w="9525">
            <a:noFill/>
            <a:miter lim="800000"/>
            <a:headEnd/>
            <a:tailEnd/>
          </a:ln>
        </p:spPr>
        <p:txBody>
          <a:bodyPr anchor="ctr"/>
          <a:lstStyle/>
          <a:p>
            <a:r>
              <a:rPr lang="zh-CN" altLang="en-US" sz="2000">
                <a:latin typeface="宋体" charset="-122"/>
                <a:cs typeface="Times New Roman" pitchFamily="18" charset="0"/>
              </a:rPr>
              <a:t>    </a:t>
            </a:r>
            <a:r>
              <a:rPr lang="en-US" altLang="zh-CN" sz="2400" b="1">
                <a:latin typeface="宋体" charset="-122"/>
                <a:cs typeface="Times New Roman" pitchFamily="18" charset="0"/>
              </a:rPr>
              <a:t>1.</a:t>
            </a:r>
            <a:r>
              <a:rPr lang="zh-CN" altLang="en-US" sz="2400" b="1">
                <a:latin typeface="宋体" charset="-122"/>
                <a:cs typeface="Times New Roman" pitchFamily="18" charset="0"/>
              </a:rPr>
              <a:t>探索阶段：</a:t>
            </a:r>
            <a:r>
              <a:rPr lang="en-US" altLang="zh-CN" sz="2400">
                <a:latin typeface="宋体" charset="-122"/>
                <a:cs typeface="Times New Roman" pitchFamily="18" charset="0"/>
              </a:rPr>
              <a:t>2004</a:t>
            </a:r>
            <a:r>
              <a:rPr lang="zh-CN" altLang="en-US" sz="2400">
                <a:latin typeface="宋体" charset="-122"/>
                <a:cs typeface="Times New Roman" pitchFamily="18" charset="0"/>
              </a:rPr>
              <a:t>年广东将商业保险引入安全生产领域，</a:t>
            </a:r>
            <a:r>
              <a:rPr lang="en-US" altLang="zh-CN" sz="2400">
                <a:latin typeface="宋体" charset="-122"/>
                <a:cs typeface="Times New Roman" pitchFamily="18" charset="0"/>
              </a:rPr>
              <a:t>2005</a:t>
            </a:r>
            <a:r>
              <a:rPr lang="zh-CN" altLang="en-US" sz="2400">
                <a:latin typeface="宋体" charset="-122"/>
                <a:cs typeface="Times New Roman" pitchFamily="18" charset="0"/>
              </a:rPr>
              <a:t>年重庆率先启动火灾公众责任险。</a:t>
            </a:r>
          </a:p>
          <a:p>
            <a:endParaRPr lang="zh-CN" altLang="en-US" sz="2400">
              <a:latin typeface="宋体" charset="-122"/>
              <a:cs typeface="Times New Roman" pitchFamily="18" charset="0"/>
            </a:endParaRPr>
          </a:p>
          <a:p>
            <a:r>
              <a:rPr lang="zh-CN" altLang="en-US" sz="2400" b="1">
                <a:latin typeface="宋体" charset="-122"/>
                <a:cs typeface="Times New Roman" pitchFamily="18" charset="0"/>
              </a:rPr>
              <a:t>    </a:t>
            </a:r>
            <a:r>
              <a:rPr lang="en-US" altLang="zh-CN" sz="2400" b="1">
                <a:latin typeface="宋体" charset="-122"/>
                <a:cs typeface="Times New Roman" pitchFamily="18" charset="0"/>
              </a:rPr>
              <a:t>2.</a:t>
            </a:r>
            <a:r>
              <a:rPr lang="zh-CN" altLang="en-US" sz="2400" b="1">
                <a:latin typeface="宋体" charset="-122"/>
                <a:cs typeface="Times New Roman" pitchFamily="18" charset="0"/>
              </a:rPr>
              <a:t>试点阶段：</a:t>
            </a:r>
            <a:r>
              <a:rPr lang="en-US" altLang="zh-CN" sz="2400">
                <a:latin typeface="宋体" charset="-122"/>
                <a:cs typeface="Times New Roman" pitchFamily="18" charset="0"/>
              </a:rPr>
              <a:t>2006-2008</a:t>
            </a:r>
            <a:r>
              <a:rPr lang="zh-CN" altLang="en-US" sz="2400">
                <a:latin typeface="宋体" charset="-122"/>
                <a:cs typeface="Times New Roman" pitchFamily="18" charset="0"/>
              </a:rPr>
              <a:t>国内多个省市开展安全生产责任保险试点工作。</a:t>
            </a:r>
          </a:p>
          <a:p>
            <a:endParaRPr lang="zh-CN" altLang="en-US" sz="2400">
              <a:latin typeface="宋体" charset="-122"/>
              <a:cs typeface="Times New Roman" pitchFamily="18" charset="0"/>
            </a:endParaRPr>
          </a:p>
          <a:p>
            <a:r>
              <a:rPr lang="zh-CN" altLang="en-US" sz="2400" b="1">
                <a:latin typeface="宋体" charset="-122"/>
                <a:cs typeface="Times New Roman" pitchFamily="18" charset="0"/>
              </a:rPr>
              <a:t>    </a:t>
            </a:r>
            <a:r>
              <a:rPr lang="en-US" altLang="zh-CN" sz="2400" b="1">
                <a:latin typeface="宋体" charset="-122"/>
                <a:cs typeface="Times New Roman" pitchFamily="18" charset="0"/>
              </a:rPr>
              <a:t>3.</a:t>
            </a:r>
            <a:r>
              <a:rPr lang="zh-CN" altLang="en-US" sz="2400" b="1">
                <a:latin typeface="宋体" charset="-122"/>
                <a:cs typeface="Times New Roman" pitchFamily="18" charset="0"/>
              </a:rPr>
              <a:t>正式推广：</a:t>
            </a:r>
            <a:r>
              <a:rPr lang="en-US" altLang="zh-CN" sz="2400">
                <a:latin typeface="宋体" charset="-122"/>
                <a:cs typeface="Times New Roman" pitchFamily="18" charset="0"/>
              </a:rPr>
              <a:t>2009</a:t>
            </a:r>
            <a:r>
              <a:rPr lang="zh-CN" altLang="en-US" sz="2400">
                <a:latin typeface="宋体" charset="-122"/>
                <a:cs typeface="Times New Roman" pitchFamily="18" charset="0"/>
              </a:rPr>
              <a:t>年安监总政法</a:t>
            </a:r>
            <a:r>
              <a:rPr lang="en-US" altLang="zh-CN" sz="2400">
                <a:latin typeface="宋体" charset="-122"/>
                <a:cs typeface="Times New Roman" pitchFamily="18" charset="0"/>
              </a:rPr>
              <a:t>〔2009〕137</a:t>
            </a:r>
            <a:r>
              <a:rPr lang="zh-CN" altLang="en-US" sz="2400">
                <a:latin typeface="宋体" charset="-122"/>
                <a:cs typeface="Times New Roman" pitchFamily="18" charset="0"/>
              </a:rPr>
              <a:t>号文明确在高危行业推进安全生产责任保险。</a:t>
            </a:r>
            <a:endParaRPr lang="en-US" altLang="zh-CN" sz="2400">
              <a:latin typeface="宋体" charset="-122"/>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a:xfrm>
            <a:off x="0" y="0"/>
            <a:ext cx="7667625" cy="647700"/>
          </a:xfrm>
        </p:spPr>
        <p:txBody>
          <a:bodyPr/>
          <a:lstStyle/>
          <a:p>
            <a:pPr eaLnBrk="1" hangingPunct="1"/>
            <a:r>
              <a:rPr lang="zh-CN" altLang="en-US" sz="3000" smtClean="0"/>
              <a:t>政策法律依据</a:t>
            </a:r>
          </a:p>
        </p:txBody>
      </p:sp>
      <p:sp>
        <p:nvSpPr>
          <p:cNvPr id="5" name="五边形 4"/>
          <p:cNvSpPr/>
          <p:nvPr/>
        </p:nvSpPr>
        <p:spPr>
          <a:xfrm>
            <a:off x="0" y="769938"/>
            <a:ext cx="1692275" cy="287337"/>
          </a:xfrm>
          <a:custGeom>
            <a:avLst/>
            <a:gdLst>
              <a:gd name="connsiteX0" fmla="*/ 0 w 1335473"/>
              <a:gd name="connsiteY0" fmla="*/ 0 h 288032"/>
              <a:gd name="connsiteX1" fmla="*/ 1191457 w 1335473"/>
              <a:gd name="connsiteY1" fmla="*/ 0 h 288032"/>
              <a:gd name="connsiteX2" fmla="*/ 1335473 w 1335473"/>
              <a:gd name="connsiteY2" fmla="*/ 144016 h 288032"/>
              <a:gd name="connsiteX3" fmla="*/ 1191457 w 1335473"/>
              <a:gd name="connsiteY3" fmla="*/ 288032 h 288032"/>
              <a:gd name="connsiteX4" fmla="*/ 0 w 1335473"/>
              <a:gd name="connsiteY4" fmla="*/ 288032 h 288032"/>
              <a:gd name="connsiteX5" fmla="*/ 0 w 1335473"/>
              <a:gd name="connsiteY5" fmla="*/ 0 h 288032"/>
              <a:gd name="connsiteX0" fmla="*/ 0 w 1496257"/>
              <a:gd name="connsiteY0" fmla="*/ 0 h 288032"/>
              <a:gd name="connsiteX1" fmla="*/ 1496257 w 1496257"/>
              <a:gd name="connsiteY1" fmla="*/ 0 h 288032"/>
              <a:gd name="connsiteX2" fmla="*/ 1335473 w 1496257"/>
              <a:gd name="connsiteY2" fmla="*/ 144016 h 288032"/>
              <a:gd name="connsiteX3" fmla="*/ 1191457 w 1496257"/>
              <a:gd name="connsiteY3" fmla="*/ 288032 h 288032"/>
              <a:gd name="connsiteX4" fmla="*/ 0 w 1496257"/>
              <a:gd name="connsiteY4" fmla="*/ 288032 h 288032"/>
              <a:gd name="connsiteX5" fmla="*/ 0 w 1496257"/>
              <a:gd name="connsiteY5" fmla="*/ 0 h 2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257" h="288032">
                <a:moveTo>
                  <a:pt x="0" y="0"/>
                </a:moveTo>
                <a:lnTo>
                  <a:pt x="1496257" y="0"/>
                </a:lnTo>
                <a:lnTo>
                  <a:pt x="1335473" y="144016"/>
                </a:lnTo>
                <a:lnTo>
                  <a:pt x="1191457" y="288032"/>
                </a:lnTo>
                <a:lnTo>
                  <a:pt x="0" y="288032"/>
                </a:lnTo>
                <a:lnTo>
                  <a:pt x="0" y="0"/>
                </a:lnTo>
                <a:close/>
              </a:path>
            </a:pathLst>
          </a:cu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a:solidFill>
                  <a:schemeClr val="tx1"/>
                </a:solidFill>
                <a:latin typeface="微软雅黑" pitchFamily="34" charset="-122"/>
              </a:rPr>
              <a:t>国家政策</a:t>
            </a:r>
          </a:p>
        </p:txBody>
      </p:sp>
      <p:sp>
        <p:nvSpPr>
          <p:cNvPr id="28675" name="TextBox 1"/>
          <p:cNvSpPr txBox="1">
            <a:spLocks noChangeArrowheads="1"/>
          </p:cNvSpPr>
          <p:nvPr/>
        </p:nvSpPr>
        <p:spPr bwMode="auto">
          <a:xfrm>
            <a:off x="684213" y="1201738"/>
            <a:ext cx="8066087" cy="3887787"/>
          </a:xfrm>
          <a:prstGeom prst="rect">
            <a:avLst/>
          </a:prstGeom>
          <a:noFill/>
          <a:ln w="9525">
            <a:solidFill>
              <a:srgbClr val="026DCE"/>
            </a:solidFill>
            <a:miter lim="800000"/>
            <a:headEnd/>
            <a:tailEnd/>
          </a:ln>
        </p:spPr>
        <p:txBody>
          <a:bodyPr anchor="ctr"/>
          <a:lstStyle/>
          <a:p>
            <a:pPr eaLnBrk="0" hangingPunct="0">
              <a:lnSpc>
                <a:spcPct val="90000"/>
              </a:lnSpc>
              <a:spcBef>
                <a:spcPct val="20000"/>
              </a:spcBef>
              <a:buClr>
                <a:srgbClr val="CC3300"/>
              </a:buClr>
              <a:buFont typeface="Wingdings" pitchFamily="2" charset="2"/>
              <a:buChar char="p"/>
            </a:pPr>
            <a:r>
              <a:rPr lang="zh-CN" altLang="en-US" sz="1600">
                <a:sym typeface="Arial" charset="0"/>
              </a:rPr>
              <a:t> </a:t>
            </a:r>
            <a:r>
              <a:rPr lang="zh-CN" altLang="en-US" sz="1600" b="1">
                <a:sym typeface="Arial" charset="0"/>
              </a:rPr>
              <a:t>“</a:t>
            </a:r>
            <a:r>
              <a:rPr lang="zh-CN" altLang="zh-CN" sz="1600" b="1"/>
              <a:t>大力发展责任保险，健全安全生产保障和突发事件应急保险机制</a:t>
            </a:r>
            <a:r>
              <a:rPr lang="zh-CN" altLang="en-US" sz="1600" b="1"/>
              <a:t>”。</a:t>
            </a:r>
          </a:p>
          <a:p>
            <a:pPr eaLnBrk="0" hangingPunct="0">
              <a:lnSpc>
                <a:spcPct val="90000"/>
              </a:lnSpc>
              <a:spcBef>
                <a:spcPct val="20000"/>
              </a:spcBef>
              <a:buClr>
                <a:srgbClr val="CC3300"/>
              </a:buClr>
              <a:buFont typeface="Wingdings" pitchFamily="2" charset="2"/>
              <a:buNone/>
            </a:pPr>
            <a:r>
              <a:rPr lang="en-US" altLang="zh-CN" sz="1600">
                <a:solidFill>
                  <a:srgbClr val="FC0629"/>
                </a:solidFill>
              </a:rPr>
              <a:t>          </a:t>
            </a:r>
            <a:r>
              <a:rPr lang="en-US" altLang="zh-CN" sz="1600" b="1"/>
              <a:t>——</a:t>
            </a:r>
            <a:r>
              <a:rPr lang="zh-CN" altLang="zh-CN" sz="1600" b="1"/>
              <a:t>《国务院关于保险业改革发展的若干意见》</a:t>
            </a:r>
            <a:r>
              <a:rPr lang="zh-CN" altLang="en-US" sz="1600" b="1"/>
              <a:t>（国发</a:t>
            </a:r>
            <a:r>
              <a:rPr lang="en-US" altLang="zh-CN" sz="1600" b="1"/>
              <a:t>〔2006〕23</a:t>
            </a:r>
            <a:r>
              <a:rPr lang="zh-CN" altLang="en-US" sz="1600" b="1"/>
              <a:t>号）</a:t>
            </a:r>
          </a:p>
          <a:p>
            <a:pPr eaLnBrk="0" hangingPunct="0">
              <a:lnSpc>
                <a:spcPct val="90000"/>
              </a:lnSpc>
              <a:spcBef>
                <a:spcPct val="20000"/>
              </a:spcBef>
              <a:buClr>
                <a:srgbClr val="CC3300"/>
              </a:buClr>
              <a:buFont typeface="Wingdings" pitchFamily="2" charset="2"/>
              <a:buChar char="p"/>
            </a:pPr>
            <a:r>
              <a:rPr lang="en-US" altLang="zh-CN" sz="1600"/>
              <a:t> </a:t>
            </a:r>
            <a:r>
              <a:rPr lang="en-US" altLang="zh-CN" sz="1600" b="1"/>
              <a:t>“</a:t>
            </a:r>
            <a:r>
              <a:rPr lang="zh-CN" altLang="zh-CN" sz="1600" b="1"/>
              <a:t>认真履行各部门各机构职责，切实保障和促进安全生产领域责任保险持续快速健康发展</a:t>
            </a:r>
            <a:r>
              <a:rPr lang="en-US" altLang="zh-CN" sz="1600" b="1"/>
              <a:t>”</a:t>
            </a:r>
            <a:r>
              <a:rPr lang="zh-CN" altLang="zh-CN" sz="1600" b="1"/>
              <a:t>。</a:t>
            </a:r>
            <a:endParaRPr lang="zh-CN" altLang="en-US" sz="1600" b="1"/>
          </a:p>
          <a:p>
            <a:pPr eaLnBrk="0" hangingPunct="0">
              <a:lnSpc>
                <a:spcPct val="90000"/>
              </a:lnSpc>
              <a:spcBef>
                <a:spcPct val="20000"/>
              </a:spcBef>
              <a:buClr>
                <a:srgbClr val="CC3300"/>
              </a:buClr>
              <a:buFont typeface="Wingdings" pitchFamily="2" charset="2"/>
              <a:buNone/>
            </a:pPr>
            <a:r>
              <a:rPr lang="zh-CN" altLang="en-US" sz="1600">
                <a:solidFill>
                  <a:srgbClr val="FC0629"/>
                </a:solidFill>
              </a:rPr>
              <a:t>          </a:t>
            </a:r>
            <a:r>
              <a:rPr lang="zh-CN" altLang="en-US" sz="1600" b="1"/>
              <a:t>——</a:t>
            </a:r>
            <a:r>
              <a:rPr lang="zh-CN" altLang="zh-CN" sz="1600" b="1"/>
              <a:t>《国家安全监管总局关于大力推进安全生产领域责任保险健全安全生产保障</a:t>
            </a:r>
            <a:endParaRPr lang="zh-CN" altLang="en-US" sz="1600" b="1"/>
          </a:p>
          <a:p>
            <a:pPr eaLnBrk="0" hangingPunct="0">
              <a:lnSpc>
                <a:spcPct val="90000"/>
              </a:lnSpc>
              <a:spcBef>
                <a:spcPct val="20000"/>
              </a:spcBef>
              <a:buClr>
                <a:srgbClr val="CC3300"/>
              </a:buClr>
              <a:buFont typeface="Wingdings" pitchFamily="2" charset="2"/>
              <a:buNone/>
            </a:pPr>
            <a:r>
              <a:rPr lang="zh-CN" altLang="en-US" sz="1600" b="1"/>
              <a:t>                    </a:t>
            </a:r>
            <a:r>
              <a:rPr lang="zh-CN" altLang="zh-CN" sz="1600" b="1"/>
              <a:t>体系的意见》</a:t>
            </a:r>
            <a:r>
              <a:rPr lang="zh-CN" altLang="en-US" sz="1600" b="1"/>
              <a:t>（安监总政法</a:t>
            </a:r>
            <a:r>
              <a:rPr lang="en-US" altLang="zh-CN" sz="1600" b="1"/>
              <a:t>〔2006〕207</a:t>
            </a:r>
            <a:r>
              <a:rPr lang="zh-CN" altLang="en-US" sz="1600" b="1"/>
              <a:t>号）</a:t>
            </a:r>
          </a:p>
          <a:p>
            <a:pPr eaLnBrk="0" hangingPunct="0">
              <a:lnSpc>
                <a:spcPct val="90000"/>
              </a:lnSpc>
              <a:spcBef>
                <a:spcPct val="20000"/>
              </a:spcBef>
              <a:buClr>
                <a:srgbClr val="CC3300"/>
              </a:buClr>
              <a:buFont typeface="Wingdings" pitchFamily="2" charset="2"/>
              <a:buChar char="p"/>
            </a:pPr>
            <a:r>
              <a:rPr lang="zh-CN" altLang="en-US" sz="1600"/>
              <a:t> </a:t>
            </a:r>
            <a:r>
              <a:rPr lang="zh-CN" altLang="en-US" sz="1600" b="1"/>
              <a:t>“</a:t>
            </a:r>
            <a:r>
              <a:rPr lang="zh-CN" altLang="zh-CN" sz="1600" b="1"/>
              <a:t>将保险的风险管理职能引入安全生产监管体系，实现风险专业化管理与安全监管监察工作的有机结合</a:t>
            </a:r>
            <a:r>
              <a:rPr lang="en-US" altLang="zh-CN" sz="1600" b="1"/>
              <a:t>” </a:t>
            </a:r>
            <a:r>
              <a:rPr lang="zh-CN" altLang="zh-CN" sz="1600" b="1"/>
              <a:t>。</a:t>
            </a:r>
            <a:endParaRPr lang="zh-CN" altLang="en-US" sz="1600" b="1"/>
          </a:p>
          <a:p>
            <a:pPr eaLnBrk="0" hangingPunct="0">
              <a:lnSpc>
                <a:spcPct val="90000"/>
              </a:lnSpc>
              <a:spcBef>
                <a:spcPct val="20000"/>
              </a:spcBef>
              <a:buClr>
                <a:srgbClr val="CC3300"/>
              </a:buClr>
              <a:buFont typeface="Wingdings" pitchFamily="2" charset="2"/>
              <a:buNone/>
            </a:pPr>
            <a:r>
              <a:rPr lang="en-US" altLang="zh-CN" sz="1600" b="1"/>
              <a:t>          ——</a:t>
            </a:r>
            <a:r>
              <a:rPr lang="zh-CN" altLang="zh-CN" sz="1600" b="1"/>
              <a:t>《国家安全监管总局关于在高危行业推进安全生产责任保险的指导意见》</a:t>
            </a:r>
            <a:endParaRPr lang="zh-CN" altLang="en-US" sz="1600" b="1"/>
          </a:p>
          <a:p>
            <a:pPr eaLnBrk="0" hangingPunct="0">
              <a:lnSpc>
                <a:spcPct val="90000"/>
              </a:lnSpc>
              <a:spcBef>
                <a:spcPct val="20000"/>
              </a:spcBef>
              <a:buClr>
                <a:srgbClr val="CC3300"/>
              </a:buClr>
              <a:buFont typeface="Wingdings" pitchFamily="2" charset="2"/>
              <a:buNone/>
            </a:pPr>
            <a:r>
              <a:rPr lang="zh-CN" altLang="en-US" sz="1600" b="1"/>
              <a:t>                  （安监总政法</a:t>
            </a:r>
            <a:r>
              <a:rPr lang="en-US" altLang="zh-CN" sz="1600" b="1"/>
              <a:t>〔2009〕137</a:t>
            </a:r>
            <a:r>
              <a:rPr lang="zh-CN" altLang="en-US" sz="1600" b="1"/>
              <a:t>号） </a:t>
            </a:r>
          </a:p>
          <a:p>
            <a:pPr eaLnBrk="0" hangingPunct="0">
              <a:lnSpc>
                <a:spcPct val="90000"/>
              </a:lnSpc>
              <a:spcBef>
                <a:spcPct val="20000"/>
              </a:spcBef>
              <a:buClr>
                <a:srgbClr val="CC3300"/>
              </a:buClr>
              <a:buFont typeface="Wingdings" pitchFamily="2" charset="2"/>
              <a:buChar char="p"/>
            </a:pPr>
            <a:r>
              <a:rPr lang="zh-CN" altLang="en-US" sz="1600"/>
              <a:t> </a:t>
            </a:r>
            <a:r>
              <a:rPr lang="zh-CN" altLang="zh-CN" sz="1600" b="1"/>
              <a:t>“积极稳妥推行安全生产</a:t>
            </a:r>
            <a:r>
              <a:rPr lang="zh-CN" altLang="en-US" sz="1600" b="1"/>
              <a:t>责任保险制度</a:t>
            </a:r>
            <a:r>
              <a:rPr lang="zh-CN" altLang="zh-CN" sz="1600" b="1"/>
              <a:t>”。</a:t>
            </a:r>
            <a:endParaRPr lang="zh-CN" altLang="en-US" sz="1600" b="1"/>
          </a:p>
          <a:p>
            <a:pPr eaLnBrk="0" hangingPunct="0">
              <a:lnSpc>
                <a:spcPct val="90000"/>
              </a:lnSpc>
              <a:spcBef>
                <a:spcPct val="20000"/>
              </a:spcBef>
              <a:buClr>
                <a:srgbClr val="CC3300"/>
              </a:buClr>
              <a:buFont typeface="Wingdings" pitchFamily="2" charset="2"/>
              <a:buNone/>
            </a:pPr>
            <a:r>
              <a:rPr lang="zh-CN" altLang="en-US" sz="1600">
                <a:solidFill>
                  <a:srgbClr val="FC0629"/>
                </a:solidFill>
              </a:rPr>
              <a:t>          </a:t>
            </a:r>
            <a:r>
              <a:rPr lang="zh-CN" altLang="en-US" sz="1600" b="1"/>
              <a:t>——</a:t>
            </a:r>
            <a:r>
              <a:rPr lang="en-US" altLang="zh-CN" sz="1600" b="1"/>
              <a:t>《</a:t>
            </a:r>
            <a:r>
              <a:rPr lang="zh-CN" altLang="zh-CN" sz="1600" b="1"/>
              <a:t>国务院关于进一步加强企业安全生产工作的通知》（国发</a:t>
            </a:r>
            <a:r>
              <a:rPr lang="zh-CN" altLang="en-US" sz="1600" b="1"/>
              <a:t> </a:t>
            </a:r>
            <a:r>
              <a:rPr lang="zh-CN" altLang="zh-CN" sz="1600" b="1"/>
              <a:t>〔</a:t>
            </a:r>
            <a:r>
              <a:rPr lang="en-US" altLang="zh-CN" sz="1600" b="1"/>
              <a:t>2010</a:t>
            </a:r>
            <a:r>
              <a:rPr lang="zh-CN" altLang="zh-CN" sz="1600" b="1"/>
              <a:t>〕</a:t>
            </a:r>
            <a:r>
              <a:rPr lang="en-US" altLang="zh-CN" sz="1600" b="1"/>
              <a:t>23</a:t>
            </a:r>
            <a:r>
              <a:rPr lang="zh-CN" altLang="zh-CN" sz="1600" b="1"/>
              <a:t>号）</a:t>
            </a:r>
            <a:r>
              <a:rPr lang="zh-CN" altLang="en-US" sz="1600" b="1"/>
              <a:t> </a:t>
            </a:r>
          </a:p>
          <a:p>
            <a:pPr eaLnBrk="0" hangingPunct="0">
              <a:lnSpc>
                <a:spcPct val="90000"/>
              </a:lnSpc>
              <a:spcBef>
                <a:spcPct val="20000"/>
              </a:spcBef>
              <a:buClr>
                <a:srgbClr val="CC3300"/>
              </a:buClr>
              <a:buFont typeface="Wingdings" pitchFamily="2" charset="2"/>
              <a:buNone/>
            </a:pPr>
            <a:r>
              <a:rPr lang="en-US" altLang="zh-CN" sz="1600" b="1"/>
              <a:t>                《</a:t>
            </a:r>
            <a:r>
              <a:rPr lang="zh-CN" altLang="en-US" sz="1600" b="1"/>
              <a:t>国务院关于坚持科学发展安全发展促进安全生产形势持续稳定好转的意见</a:t>
            </a:r>
            <a:r>
              <a:rPr lang="en-US" altLang="zh-CN" sz="1600" b="1"/>
              <a:t>》 </a:t>
            </a:r>
            <a:r>
              <a:rPr lang="zh-CN" altLang="en-US" sz="1600" b="1"/>
              <a:t>（国发</a:t>
            </a:r>
            <a:r>
              <a:rPr lang="en-US" altLang="en-US" sz="1600" b="1"/>
              <a:t>〔</a:t>
            </a:r>
            <a:r>
              <a:rPr lang="en-US" altLang="zh-CN" sz="1600" b="1"/>
              <a:t>2011</a:t>
            </a:r>
            <a:r>
              <a:rPr lang="en-US" altLang="en-US" sz="1600" b="1"/>
              <a:t>〕</a:t>
            </a:r>
            <a:r>
              <a:rPr lang="en-US" altLang="zh-CN" sz="1600" b="1"/>
              <a:t>40 </a:t>
            </a:r>
            <a:r>
              <a:rPr lang="zh-CN" altLang="en-US" sz="1600" b="1"/>
              <a:t>号</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五边形 4"/>
          <p:cNvSpPr/>
          <p:nvPr/>
        </p:nvSpPr>
        <p:spPr>
          <a:xfrm>
            <a:off x="0" y="769938"/>
            <a:ext cx="1692275" cy="287337"/>
          </a:xfrm>
          <a:custGeom>
            <a:avLst/>
            <a:gdLst>
              <a:gd name="connsiteX0" fmla="*/ 0 w 1335473"/>
              <a:gd name="connsiteY0" fmla="*/ 0 h 288032"/>
              <a:gd name="connsiteX1" fmla="*/ 1191457 w 1335473"/>
              <a:gd name="connsiteY1" fmla="*/ 0 h 288032"/>
              <a:gd name="connsiteX2" fmla="*/ 1335473 w 1335473"/>
              <a:gd name="connsiteY2" fmla="*/ 144016 h 288032"/>
              <a:gd name="connsiteX3" fmla="*/ 1191457 w 1335473"/>
              <a:gd name="connsiteY3" fmla="*/ 288032 h 288032"/>
              <a:gd name="connsiteX4" fmla="*/ 0 w 1335473"/>
              <a:gd name="connsiteY4" fmla="*/ 288032 h 288032"/>
              <a:gd name="connsiteX5" fmla="*/ 0 w 1335473"/>
              <a:gd name="connsiteY5" fmla="*/ 0 h 288032"/>
              <a:gd name="connsiteX0" fmla="*/ 0 w 1496257"/>
              <a:gd name="connsiteY0" fmla="*/ 0 h 288032"/>
              <a:gd name="connsiteX1" fmla="*/ 1496257 w 1496257"/>
              <a:gd name="connsiteY1" fmla="*/ 0 h 288032"/>
              <a:gd name="connsiteX2" fmla="*/ 1335473 w 1496257"/>
              <a:gd name="connsiteY2" fmla="*/ 144016 h 288032"/>
              <a:gd name="connsiteX3" fmla="*/ 1191457 w 1496257"/>
              <a:gd name="connsiteY3" fmla="*/ 288032 h 288032"/>
              <a:gd name="connsiteX4" fmla="*/ 0 w 1496257"/>
              <a:gd name="connsiteY4" fmla="*/ 288032 h 288032"/>
              <a:gd name="connsiteX5" fmla="*/ 0 w 1496257"/>
              <a:gd name="connsiteY5" fmla="*/ 0 h 2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257" h="288032">
                <a:moveTo>
                  <a:pt x="0" y="0"/>
                </a:moveTo>
                <a:lnTo>
                  <a:pt x="1496257" y="0"/>
                </a:lnTo>
                <a:lnTo>
                  <a:pt x="1335473" y="144016"/>
                </a:lnTo>
                <a:lnTo>
                  <a:pt x="1191457" y="288032"/>
                </a:lnTo>
                <a:lnTo>
                  <a:pt x="0" y="288032"/>
                </a:lnTo>
                <a:lnTo>
                  <a:pt x="0" y="0"/>
                </a:lnTo>
                <a:close/>
              </a:path>
            </a:pathLst>
          </a:cu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a:solidFill>
                  <a:schemeClr val="tx1"/>
                </a:solidFill>
                <a:latin typeface="微软雅黑" pitchFamily="34" charset="-122"/>
              </a:rPr>
              <a:t>法律法规</a:t>
            </a:r>
          </a:p>
        </p:txBody>
      </p:sp>
      <p:sp>
        <p:nvSpPr>
          <p:cNvPr id="29698" name="TextBox 1"/>
          <p:cNvSpPr txBox="1">
            <a:spLocks noChangeArrowheads="1"/>
          </p:cNvSpPr>
          <p:nvPr/>
        </p:nvSpPr>
        <p:spPr bwMode="auto">
          <a:xfrm>
            <a:off x="827088" y="1417638"/>
            <a:ext cx="7777162" cy="3744912"/>
          </a:xfrm>
          <a:prstGeom prst="rect">
            <a:avLst/>
          </a:prstGeom>
          <a:noFill/>
          <a:ln w="9525">
            <a:solidFill>
              <a:srgbClr val="026DCE"/>
            </a:solidFill>
            <a:miter lim="800000"/>
            <a:headEnd/>
            <a:tailEnd/>
          </a:ln>
        </p:spPr>
        <p:txBody>
          <a:bodyPr anchor="ctr"/>
          <a:lstStyle/>
          <a:p>
            <a:pPr eaLnBrk="0" hangingPunct="0">
              <a:lnSpc>
                <a:spcPct val="90000"/>
              </a:lnSpc>
              <a:spcBef>
                <a:spcPct val="20000"/>
              </a:spcBef>
              <a:buClr>
                <a:srgbClr val="CC3300"/>
              </a:buClr>
              <a:buFont typeface="Wingdings" pitchFamily="2" charset="2"/>
              <a:buChar char="p"/>
            </a:pPr>
            <a:r>
              <a:rPr lang="zh-CN" altLang="en-US" sz="2000">
                <a:sym typeface="Arial" charset="0"/>
              </a:rPr>
              <a:t>    “</a:t>
            </a:r>
            <a:r>
              <a:rPr lang="zh-CN" altLang="zh-CN" sz="2000"/>
              <a:t>国家鼓励生产经营单位投保安全生产责任保险。</a:t>
            </a:r>
            <a:r>
              <a:rPr lang="zh-CN" altLang="en-US" sz="2000"/>
              <a:t>”</a:t>
            </a:r>
          </a:p>
          <a:p>
            <a:r>
              <a:rPr lang="en-US" altLang="zh-CN" sz="2000">
                <a:solidFill>
                  <a:srgbClr val="FC0629"/>
                </a:solidFill>
              </a:rPr>
              <a:t>                 </a:t>
            </a:r>
            <a:r>
              <a:rPr lang="en-US" altLang="zh-CN" sz="2000"/>
              <a:t>——《</a:t>
            </a:r>
            <a:r>
              <a:rPr lang="zh-CN" altLang="zh-CN" sz="2000"/>
              <a:t>中华人民共和国安全生产法（</a:t>
            </a:r>
            <a:r>
              <a:rPr lang="en-US" altLang="zh-CN" sz="2000"/>
              <a:t>2014</a:t>
            </a:r>
            <a:r>
              <a:rPr lang="zh-CN" altLang="zh-CN" sz="2000"/>
              <a:t>年修正）</a:t>
            </a:r>
            <a:r>
              <a:rPr lang="en-US" altLang="zh-CN" sz="2000"/>
              <a:t>》</a:t>
            </a:r>
            <a:endParaRPr lang="zh-CN" altLang="zh-CN" sz="2000"/>
          </a:p>
          <a:p>
            <a:pPr eaLnBrk="0" hangingPunct="0">
              <a:lnSpc>
                <a:spcPct val="90000"/>
              </a:lnSpc>
              <a:spcBef>
                <a:spcPct val="20000"/>
              </a:spcBef>
              <a:buClr>
                <a:srgbClr val="CC3300"/>
              </a:buClr>
              <a:buFont typeface="Wingdings" pitchFamily="2" charset="2"/>
              <a:buChar char="p"/>
            </a:pPr>
            <a:endParaRPr lang="en-US" altLang="zh-CN" sz="2000"/>
          </a:p>
          <a:p>
            <a:pPr eaLnBrk="0" hangingPunct="0">
              <a:lnSpc>
                <a:spcPct val="90000"/>
              </a:lnSpc>
              <a:spcBef>
                <a:spcPct val="20000"/>
              </a:spcBef>
              <a:buClr>
                <a:srgbClr val="CC3300"/>
              </a:buClr>
              <a:buFont typeface="Wingdings" pitchFamily="2" charset="2"/>
              <a:buChar char="p"/>
            </a:pPr>
            <a:endParaRPr lang="zh-CN" altLang="en-US" sz="2000">
              <a:sym typeface="Arial" charset="0"/>
            </a:endParaRPr>
          </a:p>
          <a:p>
            <a:r>
              <a:rPr lang="zh-CN" altLang="en-US" sz="2000"/>
              <a:t>     “本省</a:t>
            </a:r>
            <a:r>
              <a:rPr lang="zh-CN" altLang="en-US" sz="2000" b="1">
                <a:solidFill>
                  <a:srgbClr val="FF0000"/>
                </a:solidFill>
              </a:rPr>
              <a:t>推行</a:t>
            </a:r>
            <a:r>
              <a:rPr lang="zh-CN" altLang="en-US" sz="2000"/>
              <a:t>安全生产责任保险制度。</a:t>
            </a:r>
            <a:r>
              <a:rPr lang="zh-CN" altLang="en-US" sz="2000" b="1">
                <a:solidFill>
                  <a:srgbClr val="FF0000"/>
                </a:solidFill>
              </a:rPr>
              <a:t>矿山、建筑施工、金属冶炼、机械制造、交通运输单位和危险物品生产、经营、储存等单位</a:t>
            </a:r>
            <a:r>
              <a:rPr lang="zh-CN" altLang="en-US" sz="2000">
                <a:solidFill>
                  <a:srgbClr val="FF0000"/>
                </a:solidFill>
              </a:rPr>
              <a:t>，</a:t>
            </a:r>
            <a:r>
              <a:rPr lang="zh-CN" altLang="en-US" sz="2000"/>
              <a:t>应当按照国家有关规定参加安全生产责任保险。鼓励其他生产经营单位参加安全生产责任保险。</a:t>
            </a:r>
          </a:p>
          <a:p>
            <a:r>
              <a:rPr lang="zh-CN" altLang="en-US" sz="2000"/>
              <a:t>       推行安全生产责任保险制度的具体办法由省人民政府制定。</a:t>
            </a:r>
          </a:p>
          <a:p>
            <a:pPr eaLnBrk="0" hangingPunct="0">
              <a:lnSpc>
                <a:spcPct val="90000"/>
              </a:lnSpc>
              <a:spcBef>
                <a:spcPct val="20000"/>
              </a:spcBef>
              <a:buClr>
                <a:srgbClr val="CC3300"/>
              </a:buClr>
              <a:buFont typeface="Wingdings" pitchFamily="2" charset="2"/>
              <a:buNone/>
            </a:pPr>
            <a:r>
              <a:rPr lang="en-US" altLang="zh-CN" sz="2000">
                <a:solidFill>
                  <a:srgbClr val="FC0629"/>
                </a:solidFill>
              </a:rPr>
              <a:t>                 </a:t>
            </a:r>
            <a:r>
              <a:rPr lang="en-US" altLang="zh-CN" sz="2000"/>
              <a:t>——《</a:t>
            </a:r>
            <a:r>
              <a:rPr lang="zh-CN" altLang="en-US" sz="2000"/>
              <a:t>广东省安全生产条例（</a:t>
            </a:r>
            <a:r>
              <a:rPr lang="en-US" altLang="zh-CN" sz="2000"/>
              <a:t>2013</a:t>
            </a:r>
            <a:r>
              <a:rPr lang="zh-CN" altLang="en-US" sz="2000"/>
              <a:t>年修订）</a:t>
            </a:r>
            <a:r>
              <a:rPr lang="en-US" altLang="zh-CN" sz="2000"/>
              <a:t>》</a:t>
            </a:r>
          </a:p>
          <a:p>
            <a:pPr eaLnBrk="0" hangingPunct="0">
              <a:lnSpc>
                <a:spcPct val="90000"/>
              </a:lnSpc>
              <a:spcBef>
                <a:spcPct val="20000"/>
              </a:spcBef>
              <a:buClr>
                <a:srgbClr val="CC3300"/>
              </a:buClr>
              <a:buFont typeface="Wingdings" pitchFamily="2" charset="2"/>
              <a:buNone/>
            </a:pPr>
            <a:r>
              <a:rPr lang="zh-CN" altLang="en-US" sz="2000"/>
              <a:t>       “推行”比鼓励更进一步。</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五边形 4"/>
          <p:cNvSpPr/>
          <p:nvPr/>
        </p:nvSpPr>
        <p:spPr>
          <a:xfrm>
            <a:off x="0" y="769938"/>
            <a:ext cx="1692275" cy="287337"/>
          </a:xfrm>
          <a:custGeom>
            <a:avLst/>
            <a:gdLst>
              <a:gd name="connsiteX0" fmla="*/ 0 w 1335473"/>
              <a:gd name="connsiteY0" fmla="*/ 0 h 288032"/>
              <a:gd name="connsiteX1" fmla="*/ 1191457 w 1335473"/>
              <a:gd name="connsiteY1" fmla="*/ 0 h 288032"/>
              <a:gd name="connsiteX2" fmla="*/ 1335473 w 1335473"/>
              <a:gd name="connsiteY2" fmla="*/ 144016 h 288032"/>
              <a:gd name="connsiteX3" fmla="*/ 1191457 w 1335473"/>
              <a:gd name="connsiteY3" fmla="*/ 288032 h 288032"/>
              <a:gd name="connsiteX4" fmla="*/ 0 w 1335473"/>
              <a:gd name="connsiteY4" fmla="*/ 288032 h 288032"/>
              <a:gd name="connsiteX5" fmla="*/ 0 w 1335473"/>
              <a:gd name="connsiteY5" fmla="*/ 0 h 288032"/>
              <a:gd name="connsiteX0" fmla="*/ 0 w 1496257"/>
              <a:gd name="connsiteY0" fmla="*/ 0 h 288032"/>
              <a:gd name="connsiteX1" fmla="*/ 1496257 w 1496257"/>
              <a:gd name="connsiteY1" fmla="*/ 0 h 288032"/>
              <a:gd name="connsiteX2" fmla="*/ 1335473 w 1496257"/>
              <a:gd name="connsiteY2" fmla="*/ 144016 h 288032"/>
              <a:gd name="connsiteX3" fmla="*/ 1191457 w 1496257"/>
              <a:gd name="connsiteY3" fmla="*/ 288032 h 288032"/>
              <a:gd name="connsiteX4" fmla="*/ 0 w 1496257"/>
              <a:gd name="connsiteY4" fmla="*/ 288032 h 288032"/>
              <a:gd name="connsiteX5" fmla="*/ 0 w 1496257"/>
              <a:gd name="connsiteY5" fmla="*/ 0 h 2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257" h="288032">
                <a:moveTo>
                  <a:pt x="0" y="0"/>
                </a:moveTo>
                <a:lnTo>
                  <a:pt x="1496257" y="0"/>
                </a:lnTo>
                <a:lnTo>
                  <a:pt x="1335473" y="144016"/>
                </a:lnTo>
                <a:lnTo>
                  <a:pt x="1191457" y="288032"/>
                </a:lnTo>
                <a:lnTo>
                  <a:pt x="0" y="288032"/>
                </a:lnTo>
                <a:lnTo>
                  <a:pt x="0" y="0"/>
                </a:lnTo>
                <a:close/>
              </a:path>
            </a:pathLst>
          </a:cu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a:solidFill>
                  <a:schemeClr val="tx1"/>
                </a:solidFill>
                <a:latin typeface="微软雅黑" pitchFamily="34" charset="-122"/>
              </a:rPr>
              <a:t>地方立法</a:t>
            </a:r>
          </a:p>
        </p:txBody>
      </p:sp>
      <p:sp>
        <p:nvSpPr>
          <p:cNvPr id="30722" name="Rectangle 3"/>
          <p:cNvSpPr>
            <a:spLocks noChangeArrowheads="1"/>
          </p:cNvSpPr>
          <p:nvPr/>
        </p:nvSpPr>
        <p:spPr bwMode="auto">
          <a:xfrm>
            <a:off x="4572000" y="912813"/>
            <a:ext cx="3995738" cy="3671887"/>
          </a:xfrm>
          <a:prstGeom prst="rect">
            <a:avLst/>
          </a:prstGeom>
          <a:noFill/>
          <a:ln w="9525">
            <a:noFill/>
            <a:miter lim="800000"/>
            <a:headEnd/>
            <a:tailEnd/>
          </a:ln>
        </p:spPr>
        <p:txBody>
          <a:bodyPr/>
          <a:lstStyle/>
          <a:p>
            <a:pPr marL="342900" indent="-342900" eaLnBrk="0" hangingPunct="0">
              <a:lnSpc>
                <a:spcPct val="80000"/>
              </a:lnSpc>
              <a:spcBef>
                <a:spcPct val="20000"/>
              </a:spcBef>
              <a:buFont typeface="Arial" charset="0"/>
              <a:buNone/>
            </a:pPr>
            <a:endParaRPr lang="zh-CN" altLang="en-US" sz="2000">
              <a:latin typeface="宋体" charset="-122"/>
            </a:endParaRPr>
          </a:p>
        </p:txBody>
      </p:sp>
      <p:sp>
        <p:nvSpPr>
          <p:cNvPr id="30723" name="TextBox 1"/>
          <p:cNvSpPr txBox="1">
            <a:spLocks noChangeArrowheads="1"/>
          </p:cNvSpPr>
          <p:nvPr/>
        </p:nvSpPr>
        <p:spPr bwMode="auto">
          <a:xfrm>
            <a:off x="611188" y="1201738"/>
            <a:ext cx="8137525" cy="3887787"/>
          </a:xfrm>
          <a:prstGeom prst="rect">
            <a:avLst/>
          </a:prstGeom>
          <a:noFill/>
          <a:ln w="9525">
            <a:solidFill>
              <a:srgbClr val="026DCE"/>
            </a:solidFill>
            <a:miter lim="800000"/>
            <a:headEnd/>
            <a:tailEnd/>
          </a:ln>
        </p:spPr>
        <p:txBody>
          <a:bodyPr anchor="ctr"/>
          <a:lstStyle/>
          <a:p>
            <a:pPr eaLnBrk="0" hangingPunct="0">
              <a:lnSpc>
                <a:spcPct val="90000"/>
              </a:lnSpc>
              <a:spcBef>
                <a:spcPct val="20000"/>
              </a:spcBef>
              <a:buClr>
                <a:srgbClr val="CC3300"/>
              </a:buClr>
              <a:buFont typeface="Wingdings" pitchFamily="2" charset="2"/>
              <a:buNone/>
            </a:pPr>
            <a:r>
              <a:rPr lang="zh-CN" altLang="en-US" sz="2000" b="1">
                <a:latin typeface="宋体" charset="-122"/>
              </a:rPr>
              <a:t>    （一）我省：</a:t>
            </a:r>
          </a:p>
          <a:p>
            <a:pPr eaLnBrk="0" hangingPunct="0">
              <a:lnSpc>
                <a:spcPct val="90000"/>
              </a:lnSpc>
              <a:spcBef>
                <a:spcPct val="20000"/>
              </a:spcBef>
              <a:buClr>
                <a:srgbClr val="CC3300"/>
              </a:buClr>
              <a:buFont typeface="Wingdings" pitchFamily="2" charset="2"/>
              <a:buNone/>
            </a:pPr>
            <a:r>
              <a:rPr lang="en-US" altLang="zh-CN" sz="2000" b="1">
                <a:latin typeface="宋体" charset="-122"/>
              </a:rPr>
              <a:t>    </a:t>
            </a:r>
            <a:r>
              <a:rPr lang="en-US" altLang="zh-CN" sz="2000">
                <a:latin typeface="宋体" charset="-122"/>
              </a:rPr>
              <a:t>《</a:t>
            </a:r>
            <a:r>
              <a:rPr lang="zh-CN" altLang="en-US" sz="2000">
                <a:latin typeface="宋体" charset="-122"/>
              </a:rPr>
              <a:t>广东省安全生产责任保险实施办法</a:t>
            </a:r>
            <a:r>
              <a:rPr lang="en-US" altLang="zh-CN" sz="2000">
                <a:latin typeface="宋体" charset="-122"/>
              </a:rPr>
              <a:t>》</a:t>
            </a:r>
            <a:r>
              <a:rPr lang="zh-CN" altLang="en-US" sz="2000">
                <a:latin typeface="宋体" charset="-122"/>
              </a:rPr>
              <a:t>已经</a:t>
            </a:r>
            <a:r>
              <a:rPr lang="en-US" altLang="zh-CN" sz="2000">
                <a:latin typeface="宋体" charset="-122"/>
              </a:rPr>
              <a:t>2015</a:t>
            </a:r>
            <a:r>
              <a:rPr lang="zh-CN" altLang="en-US" sz="2000">
                <a:latin typeface="宋体" charset="-122"/>
              </a:rPr>
              <a:t>年</a:t>
            </a:r>
            <a:r>
              <a:rPr lang="en-US" altLang="zh-CN" sz="2000">
                <a:latin typeface="宋体" charset="-122"/>
              </a:rPr>
              <a:t>7</a:t>
            </a:r>
            <a:r>
              <a:rPr lang="zh-CN" altLang="en-US" sz="2000">
                <a:latin typeface="宋体" charset="-122"/>
              </a:rPr>
              <a:t>月</a:t>
            </a:r>
            <a:r>
              <a:rPr lang="en-US" altLang="zh-CN" sz="2000">
                <a:latin typeface="宋体" charset="-122"/>
              </a:rPr>
              <a:t>23</a:t>
            </a:r>
            <a:r>
              <a:rPr lang="zh-CN" altLang="en-US" sz="2000">
                <a:latin typeface="宋体" charset="-122"/>
              </a:rPr>
              <a:t>日广东省人民政府第十二届</a:t>
            </a:r>
            <a:r>
              <a:rPr lang="en-US" altLang="zh-CN" sz="2000">
                <a:latin typeface="宋体" charset="-122"/>
              </a:rPr>
              <a:t>52</a:t>
            </a:r>
            <a:r>
              <a:rPr lang="zh-CN" altLang="en-US" sz="2000">
                <a:latin typeface="宋体" charset="-122"/>
              </a:rPr>
              <a:t>次常务会议通过，</a:t>
            </a:r>
            <a:r>
              <a:rPr lang="zh-CN" altLang="en-US" sz="2000">
                <a:solidFill>
                  <a:srgbClr val="FF0000"/>
                </a:solidFill>
                <a:latin typeface="宋体" charset="-122"/>
              </a:rPr>
              <a:t>自</a:t>
            </a:r>
            <a:r>
              <a:rPr lang="en-US" altLang="zh-CN" sz="2000">
                <a:solidFill>
                  <a:srgbClr val="FF0000"/>
                </a:solidFill>
                <a:latin typeface="宋体" charset="-122"/>
              </a:rPr>
              <a:t>2015</a:t>
            </a:r>
            <a:r>
              <a:rPr lang="zh-CN" altLang="en-US" sz="2000">
                <a:solidFill>
                  <a:srgbClr val="FF0000"/>
                </a:solidFill>
                <a:latin typeface="宋体" charset="-122"/>
              </a:rPr>
              <a:t>年</a:t>
            </a:r>
            <a:r>
              <a:rPr lang="en-US" altLang="zh-CN" sz="2000">
                <a:solidFill>
                  <a:srgbClr val="FF0000"/>
                </a:solidFill>
                <a:latin typeface="宋体" charset="-122"/>
              </a:rPr>
              <a:t>10</a:t>
            </a:r>
            <a:r>
              <a:rPr lang="zh-CN" altLang="en-US" sz="2000">
                <a:solidFill>
                  <a:srgbClr val="FF0000"/>
                </a:solidFill>
                <a:latin typeface="宋体" charset="-122"/>
              </a:rPr>
              <a:t>月</a:t>
            </a:r>
            <a:r>
              <a:rPr lang="en-US" altLang="zh-CN" sz="2000">
                <a:solidFill>
                  <a:srgbClr val="FF0000"/>
                </a:solidFill>
                <a:latin typeface="宋体" charset="-122"/>
              </a:rPr>
              <a:t>1</a:t>
            </a:r>
            <a:r>
              <a:rPr lang="zh-CN" altLang="en-US" sz="2000">
                <a:solidFill>
                  <a:srgbClr val="FF0000"/>
                </a:solidFill>
                <a:latin typeface="宋体" charset="-122"/>
              </a:rPr>
              <a:t>日起施行。</a:t>
            </a:r>
            <a:r>
              <a:rPr lang="zh-CN" altLang="en-US" sz="2000">
                <a:latin typeface="宋体" charset="-122"/>
              </a:rPr>
              <a:t> </a:t>
            </a:r>
          </a:p>
          <a:p>
            <a:pPr eaLnBrk="0" hangingPunct="0">
              <a:lnSpc>
                <a:spcPct val="90000"/>
              </a:lnSpc>
              <a:spcBef>
                <a:spcPct val="20000"/>
              </a:spcBef>
              <a:buClr>
                <a:srgbClr val="CC3300"/>
              </a:buClr>
              <a:buFont typeface="Wingdings" pitchFamily="2" charset="2"/>
              <a:buNone/>
            </a:pPr>
            <a:endParaRPr lang="zh-CN" altLang="en-US" sz="2000">
              <a:latin typeface="宋体" charset="-122"/>
            </a:endParaRPr>
          </a:p>
          <a:p>
            <a:r>
              <a:rPr lang="zh-CN" altLang="en-US" sz="2000" b="1">
                <a:latin typeface="宋体" charset="-122"/>
              </a:rPr>
              <a:t>    （二）全国：</a:t>
            </a:r>
          </a:p>
          <a:p>
            <a:r>
              <a:rPr lang="zh-CN" altLang="en-US" sz="2000" b="1">
                <a:latin typeface="宋体" charset="-122"/>
              </a:rPr>
              <a:t>    </a:t>
            </a:r>
            <a:r>
              <a:rPr lang="zh-CN" altLang="en-US" sz="2000">
                <a:latin typeface="宋体" charset="-122"/>
              </a:rPr>
              <a:t> ①将“安全生产责任保险” 上升到</a:t>
            </a:r>
            <a:r>
              <a:rPr lang="zh-CN" altLang="en-US" sz="2000" b="1">
                <a:latin typeface="宋体" charset="-122"/>
              </a:rPr>
              <a:t>立法层面</a:t>
            </a:r>
            <a:r>
              <a:rPr lang="zh-CN" altLang="en-US" sz="2000">
                <a:latin typeface="宋体" charset="-122"/>
              </a:rPr>
              <a:t>7省：广东、海南、河南、黑龙江、湖南、天津、重庆，内容鼓励倡导为主；</a:t>
            </a:r>
          </a:p>
          <a:p>
            <a:r>
              <a:rPr lang="zh-CN" altLang="en-US" sz="2000">
                <a:latin typeface="宋体" charset="-122"/>
              </a:rPr>
              <a:t>     ②地方</a:t>
            </a:r>
            <a:r>
              <a:rPr lang="zh-CN" altLang="en-US" sz="2000" b="1">
                <a:latin typeface="宋体" charset="-122"/>
              </a:rPr>
              <a:t>立法强制</a:t>
            </a:r>
            <a:r>
              <a:rPr lang="zh-CN" altLang="en-US" sz="2000">
                <a:latin typeface="宋体" charset="-122"/>
              </a:rPr>
              <a:t>实施《海南经济特区安全生产条例》（2010年）中规定：“矿山开采企业，危险化学品、烟花爆竹、民用爆破器材生产和经营企业应当投保安全生产责任保险。未按规定投保安全生产责任保险的，不予办理安全生产/经营许可证”。</a:t>
            </a:r>
          </a:p>
          <a:p>
            <a:r>
              <a:rPr lang="zh-CN" altLang="en-US" sz="2000">
                <a:latin typeface="宋体" charset="-122"/>
              </a:rPr>
              <a:t>     ③拟争取将安责险定为强制责任险：湖北、湖南、宁夏、青海。</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4"/>
          <p:cNvSpPr/>
          <p:nvPr/>
        </p:nvSpPr>
        <p:spPr>
          <a:xfrm>
            <a:off x="6156325" y="0"/>
            <a:ext cx="2987675" cy="2209800"/>
          </a:xfrm>
          <a:prstGeom prst="rect">
            <a:avLst/>
          </a:prstGeom>
          <a:solidFill>
            <a:schemeClr val="accent6">
              <a:lumMod val="60000"/>
              <a:lumOff val="40000"/>
              <a:alpha val="69804"/>
            </a:schemeClr>
          </a:solidFill>
          <a:ln w="12700" cap="flat" cmpd="sng" algn="ctr">
            <a:noFill/>
            <a:prstDash val="solid"/>
            <a:miter lim="800000"/>
          </a:ln>
          <a:effectLst/>
        </p:spPr>
        <p:txBody>
          <a:bodyPr/>
          <a:lstStyle/>
          <a:p>
            <a:pPr algn="ctr" fontAlgn="auto">
              <a:spcBef>
                <a:spcPts val="0"/>
              </a:spcBef>
              <a:spcAft>
                <a:spcPts val="0"/>
              </a:spcAft>
              <a:defRPr/>
            </a:pPr>
            <a:endParaRPr lang="zh-CN" altLang="en-US" sz="2800" dirty="0">
              <a:solidFill>
                <a:schemeClr val="bg1"/>
              </a:solidFill>
              <a:latin typeface="方正粗宋简体"/>
              <a:ea typeface="方正粗宋简体"/>
            </a:endParaRPr>
          </a:p>
        </p:txBody>
      </p:sp>
      <p:sp>
        <p:nvSpPr>
          <p:cNvPr id="31746" name="矩形 4"/>
          <p:cNvSpPr>
            <a:spLocks noChangeArrowheads="1"/>
          </p:cNvSpPr>
          <p:nvPr/>
        </p:nvSpPr>
        <p:spPr bwMode="auto">
          <a:xfrm>
            <a:off x="2312988" y="2209800"/>
            <a:ext cx="6831012" cy="1439863"/>
          </a:xfrm>
          <a:prstGeom prst="rect">
            <a:avLst/>
          </a:prstGeom>
          <a:solidFill>
            <a:srgbClr val="0072C6"/>
          </a:solidFill>
          <a:ln w="12700" algn="ctr">
            <a:noFill/>
            <a:miter lim="800000"/>
            <a:headEnd/>
            <a:tailEnd/>
          </a:ln>
        </p:spPr>
        <p:txBody>
          <a:bodyPr anchor="ctr"/>
          <a:lstStyle/>
          <a:p>
            <a:r>
              <a:rPr lang="zh-CN" altLang="en-US" sz="2800" b="1">
                <a:solidFill>
                  <a:schemeClr val="bg1"/>
                </a:solidFill>
                <a:latin typeface="方正粗宋简体"/>
                <a:ea typeface="方正粗宋简体"/>
                <a:cs typeface="方正粗宋简体"/>
              </a:rPr>
              <a:t>安全生产责任保险政策主要内容</a:t>
            </a:r>
          </a:p>
        </p:txBody>
      </p:sp>
      <p:sp>
        <p:nvSpPr>
          <p:cNvPr id="31747" name="文本框 4"/>
          <p:cNvSpPr txBox="1">
            <a:spLocks noChangeArrowheads="1"/>
          </p:cNvSpPr>
          <p:nvPr/>
        </p:nvSpPr>
        <p:spPr bwMode="auto">
          <a:xfrm>
            <a:off x="6156325" y="1128713"/>
            <a:ext cx="3095625" cy="708025"/>
          </a:xfrm>
          <a:prstGeom prst="rect">
            <a:avLst/>
          </a:prstGeom>
          <a:noFill/>
          <a:ln w="9525">
            <a:noFill/>
            <a:miter lim="800000"/>
            <a:headEnd/>
            <a:tailEnd/>
          </a:ln>
        </p:spPr>
        <p:txBody>
          <a:bodyPr>
            <a:spAutoFit/>
          </a:bodyPr>
          <a:lstStyle/>
          <a:p>
            <a:r>
              <a:rPr lang="en-US" altLang="zh-CN" sz="4000" b="1" i="1">
                <a:solidFill>
                  <a:schemeClr val="accent1"/>
                </a:solidFill>
                <a:latin typeface="Adobe Gothic Std B"/>
                <a:ea typeface="Adobe Gothic Std B"/>
                <a:cs typeface="Adobe Gothic Std B"/>
              </a:rPr>
              <a:t>2   </a:t>
            </a:r>
            <a:r>
              <a:rPr lang="zh-CN" altLang="en-US" sz="4000" b="1">
                <a:solidFill>
                  <a:schemeClr val="accent1"/>
                </a:solidFill>
                <a:latin typeface="微软雅黑" pitchFamily="34" charset="-122"/>
                <a:ea typeface="微软雅黑" pitchFamily="34" charset="-122"/>
              </a:rPr>
              <a:t>第二部分</a:t>
            </a:r>
            <a:endParaRPr lang="zh-CN" altLang="en-US" sz="4000" b="1">
              <a:solidFill>
                <a:schemeClr val="accent1"/>
              </a:solidFill>
              <a:latin typeface="Adobe Gothic Std B"/>
              <a:ea typeface="微软雅黑" pitchFamily="34" charset="-122"/>
            </a:endParaRPr>
          </a:p>
        </p:txBody>
      </p:sp>
      <p:pic>
        <p:nvPicPr>
          <p:cNvPr id="31748" name="图片 2"/>
          <p:cNvPicPr>
            <a:picLocks noChangeAspect="1"/>
          </p:cNvPicPr>
          <p:nvPr/>
        </p:nvPicPr>
        <p:blipFill>
          <a:blip r:embed="rId2"/>
          <a:srcRect b="4640"/>
          <a:stretch>
            <a:fillRect/>
          </a:stretch>
        </p:blipFill>
        <p:spPr bwMode="auto">
          <a:xfrm>
            <a:off x="0" y="2209800"/>
            <a:ext cx="2312988" cy="1439863"/>
          </a:xfrm>
          <a:prstGeom prst="rect">
            <a:avLst/>
          </a:prstGeom>
          <a:noFill/>
          <a:ln w="9525">
            <a:noFill/>
            <a:miter lim="800000"/>
            <a:headEnd/>
            <a:tailEnd/>
          </a:ln>
        </p:spPr>
      </p:pic>
      <p:sp>
        <p:nvSpPr>
          <p:cNvPr id="10" name="矩形 4"/>
          <p:cNvSpPr/>
          <p:nvPr/>
        </p:nvSpPr>
        <p:spPr>
          <a:xfrm>
            <a:off x="0" y="3649663"/>
            <a:ext cx="2312988" cy="2065337"/>
          </a:xfrm>
          <a:prstGeom prst="rect">
            <a:avLst/>
          </a:prstGeom>
          <a:solidFill>
            <a:schemeClr val="accent5">
              <a:lumMod val="40000"/>
              <a:lumOff val="60000"/>
              <a:alpha val="70000"/>
            </a:schemeClr>
          </a:solidFill>
          <a:ln w="12700" cap="flat" cmpd="sng" algn="ctr">
            <a:noFill/>
            <a:prstDash val="solid"/>
            <a:miter lim="800000"/>
          </a:ln>
          <a:effectLst/>
        </p:spPr>
        <p:txBody>
          <a:bodyPr/>
          <a:lstStyle/>
          <a:p>
            <a:pPr algn="ctr" fontAlgn="auto">
              <a:spcBef>
                <a:spcPts val="0"/>
              </a:spcBef>
              <a:spcAft>
                <a:spcPts val="0"/>
              </a:spcAft>
              <a:defRPr/>
            </a:pPr>
            <a:endParaRPr lang="zh-CN" altLang="en-US" sz="2800" dirty="0">
              <a:solidFill>
                <a:schemeClr val="bg1"/>
              </a:solidFill>
              <a:latin typeface="方正粗宋简体"/>
              <a:ea typeface="方正粗宋简体"/>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idx="4294967295"/>
          </p:nvPr>
        </p:nvSpPr>
        <p:spPr>
          <a:xfrm>
            <a:off x="0" y="0"/>
            <a:ext cx="7570788" cy="684213"/>
          </a:xfrm>
        </p:spPr>
        <p:txBody>
          <a:bodyPr/>
          <a:lstStyle/>
          <a:p>
            <a:pPr algn="l" eaLnBrk="1" hangingPunct="1"/>
            <a:r>
              <a:rPr lang="zh-CN" altLang="en-US" sz="2600" b="1" smtClean="0">
                <a:solidFill>
                  <a:schemeClr val="bg1"/>
                </a:solidFill>
                <a:latin typeface="Times New Roman" pitchFamily="18" charset="0"/>
                <a:cs typeface="Times New Roman" pitchFamily="18" charset="0"/>
              </a:rPr>
              <a:t>（一）准备工作</a:t>
            </a:r>
          </a:p>
        </p:txBody>
      </p:sp>
      <p:sp>
        <p:nvSpPr>
          <p:cNvPr id="32770" name="TextBox 1"/>
          <p:cNvSpPr txBox="1">
            <a:spLocks noChangeArrowheads="1"/>
          </p:cNvSpPr>
          <p:nvPr/>
        </p:nvSpPr>
        <p:spPr bwMode="auto">
          <a:xfrm>
            <a:off x="250825" y="985838"/>
            <a:ext cx="8569325" cy="4176712"/>
          </a:xfrm>
          <a:prstGeom prst="rect">
            <a:avLst/>
          </a:prstGeom>
          <a:noFill/>
          <a:ln w="9525">
            <a:solidFill>
              <a:srgbClr val="026DCE"/>
            </a:solidFill>
            <a:miter lim="800000"/>
            <a:headEnd/>
            <a:tailEnd/>
          </a:ln>
        </p:spPr>
        <p:txBody>
          <a:bodyPr anchor="ctr"/>
          <a:lstStyle/>
          <a:p>
            <a:pPr eaLnBrk="0" hangingPunct="0">
              <a:lnSpc>
                <a:spcPct val="90000"/>
              </a:lnSpc>
              <a:spcBef>
                <a:spcPct val="20000"/>
              </a:spcBef>
              <a:buClr>
                <a:srgbClr val="CC3300"/>
              </a:buClr>
              <a:buFont typeface="Wingdings" pitchFamily="2" charset="2"/>
              <a:buNone/>
            </a:pPr>
            <a:endParaRPr lang="zh-CN" altLang="en-US" sz="2000">
              <a:sym typeface="Arial" charset="0"/>
            </a:endParaRPr>
          </a:p>
        </p:txBody>
      </p:sp>
      <p:pic>
        <p:nvPicPr>
          <p:cNvPr id="32771" name="Picture 4"/>
          <p:cNvPicPr>
            <a:picLocks noChangeAspect="1" noChangeArrowheads="1"/>
          </p:cNvPicPr>
          <p:nvPr/>
        </p:nvPicPr>
        <p:blipFill>
          <a:blip r:embed="rId2"/>
          <a:srcRect/>
          <a:stretch>
            <a:fillRect/>
          </a:stretch>
        </p:blipFill>
        <p:spPr bwMode="auto">
          <a:xfrm>
            <a:off x="827088" y="1201738"/>
            <a:ext cx="7343775" cy="3852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p:cNvPicPr>
            <a:picLocks noChangeAspect="1" noChangeArrowheads="1"/>
          </p:cNvPicPr>
          <p:nvPr/>
        </p:nvPicPr>
        <p:blipFill>
          <a:blip r:embed="rId2"/>
          <a:srcRect/>
          <a:stretch>
            <a:fillRect/>
          </a:stretch>
        </p:blipFill>
        <p:spPr bwMode="auto">
          <a:xfrm>
            <a:off x="684213" y="1128713"/>
            <a:ext cx="7991475" cy="3865562"/>
          </a:xfrm>
          <a:prstGeom prst="rect">
            <a:avLst/>
          </a:prstGeom>
          <a:noFill/>
          <a:ln w="9525">
            <a:noFill/>
            <a:miter lim="800000"/>
            <a:headEnd/>
            <a:tailEnd/>
          </a:ln>
        </p:spPr>
      </p:pic>
      <p:sp>
        <p:nvSpPr>
          <p:cNvPr id="33794" name="TextBox 1"/>
          <p:cNvSpPr txBox="1">
            <a:spLocks noChangeArrowheads="1"/>
          </p:cNvSpPr>
          <p:nvPr/>
        </p:nvSpPr>
        <p:spPr bwMode="auto">
          <a:xfrm>
            <a:off x="250825" y="985838"/>
            <a:ext cx="8569325" cy="4176712"/>
          </a:xfrm>
          <a:prstGeom prst="rect">
            <a:avLst/>
          </a:prstGeom>
          <a:noFill/>
          <a:ln w="9525">
            <a:solidFill>
              <a:srgbClr val="026DCE"/>
            </a:solidFill>
            <a:miter lim="800000"/>
            <a:headEnd/>
            <a:tailEnd/>
          </a:ln>
        </p:spPr>
        <p:txBody>
          <a:bodyPr anchor="ctr"/>
          <a:lstStyle/>
          <a:p>
            <a:pPr eaLnBrk="0" hangingPunct="0">
              <a:lnSpc>
                <a:spcPct val="90000"/>
              </a:lnSpc>
              <a:spcBef>
                <a:spcPct val="20000"/>
              </a:spcBef>
              <a:buClr>
                <a:srgbClr val="CC3300"/>
              </a:buClr>
              <a:buFont typeface="Wingdings" pitchFamily="2" charset="2"/>
              <a:buNone/>
            </a:pPr>
            <a:endParaRPr lang="zh-CN" altLang="en-US" sz="2000">
              <a:sym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p:cNvSpPr>
          <p:nvPr>
            <p:ph type="body" idx="4294967295"/>
          </p:nvPr>
        </p:nvSpPr>
        <p:spPr>
          <a:xfrm>
            <a:off x="5076825" y="1344613"/>
            <a:ext cx="3455988" cy="2520950"/>
          </a:xfrm>
        </p:spPr>
        <p:txBody>
          <a:bodyPr/>
          <a:lstStyle/>
          <a:p>
            <a:pPr>
              <a:lnSpc>
                <a:spcPct val="90000"/>
              </a:lnSpc>
            </a:pPr>
            <a:endParaRPr lang="zh-CN" altLang="en-US" sz="2000" smtClean="0"/>
          </a:p>
          <a:p>
            <a:pPr>
              <a:lnSpc>
                <a:spcPct val="90000"/>
              </a:lnSpc>
            </a:pPr>
            <a:r>
              <a:rPr lang="zh-CN" altLang="en-US" sz="2000" smtClean="0"/>
              <a:t>市政府常务副市长黄志豪召集市安全监管局、金融局、法制局有关领导及多家保险机构代表共同探讨安全生产责任政策落地问题。省保监局和市保险协会获邀参会。</a:t>
            </a:r>
          </a:p>
          <a:p>
            <a:pPr>
              <a:lnSpc>
                <a:spcPct val="90000"/>
              </a:lnSpc>
            </a:pPr>
            <a:endParaRPr lang="zh-CN" altLang="en-US" sz="2400" smtClean="0"/>
          </a:p>
        </p:txBody>
      </p:sp>
      <p:pic>
        <p:nvPicPr>
          <p:cNvPr id="34818" name="Picture 4" descr="51AB[0I4(X_4(]ZY)CZHRO1"/>
          <p:cNvPicPr>
            <a:picLocks noChangeAspect="1" noChangeArrowheads="1"/>
          </p:cNvPicPr>
          <p:nvPr/>
        </p:nvPicPr>
        <p:blipFill>
          <a:blip r:embed="rId2"/>
          <a:srcRect/>
          <a:stretch>
            <a:fillRect/>
          </a:stretch>
        </p:blipFill>
        <p:spPr bwMode="auto">
          <a:xfrm>
            <a:off x="468313" y="1344613"/>
            <a:ext cx="4032250" cy="2713037"/>
          </a:xfrm>
          <a:prstGeom prst="rect">
            <a:avLst/>
          </a:prstGeom>
          <a:noFill/>
          <a:ln w="9525">
            <a:noFill/>
            <a:miter lim="800000"/>
            <a:headEnd/>
            <a:tailEnd/>
          </a:ln>
        </p:spPr>
      </p:pic>
      <p:sp>
        <p:nvSpPr>
          <p:cNvPr id="34819" name="Text Box 5"/>
          <p:cNvSpPr txBox="1">
            <a:spLocks noChangeArrowheads="1"/>
          </p:cNvSpPr>
          <p:nvPr/>
        </p:nvSpPr>
        <p:spPr bwMode="auto">
          <a:xfrm>
            <a:off x="395288" y="4370388"/>
            <a:ext cx="7561262" cy="701675"/>
          </a:xfrm>
          <a:prstGeom prst="rect">
            <a:avLst/>
          </a:prstGeom>
          <a:noFill/>
          <a:ln w="9525">
            <a:noFill/>
            <a:miter lim="800000"/>
            <a:headEnd/>
            <a:tailEnd/>
          </a:ln>
        </p:spPr>
        <p:txBody>
          <a:bodyPr>
            <a:spAutoFit/>
          </a:bodyPr>
          <a:lstStyle/>
          <a:p>
            <a:r>
              <a:rPr lang="zh-CN" altLang="en-US" sz="2000" b="1"/>
              <a:t>     “由市区两级财政拿出</a:t>
            </a:r>
            <a:r>
              <a:rPr lang="en-US" altLang="zh-CN" sz="2000" b="1"/>
              <a:t>1</a:t>
            </a:r>
            <a:r>
              <a:rPr lang="zh-CN" altLang="en-US" sz="2000" b="1"/>
              <a:t>个亿成立安全生产责任保险专项资金，助推安全生产责任保险政策落地生根。”</a:t>
            </a:r>
            <a:r>
              <a:rPr lang="zh-CN" altLang="en-US" b="1"/>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7"/>
          <p:cNvSpPr txBox="1"/>
          <p:nvPr/>
        </p:nvSpPr>
        <p:spPr>
          <a:xfrm>
            <a:off x="5219700" y="2425700"/>
            <a:ext cx="2376488" cy="420688"/>
          </a:xfrm>
          <a:prstGeom prst="chevron">
            <a:avLst/>
          </a:prstGeom>
          <a:solidFill>
            <a:schemeClr val="accent6">
              <a:lumMod val="40000"/>
              <a:lumOff val="60000"/>
            </a:schemeClr>
          </a:solidFill>
        </p:spPr>
        <p:txBody>
          <a:bodyPr anchor="ctr"/>
          <a:lstStyle/>
          <a:p>
            <a:pPr algn="ctr">
              <a:defRPr/>
            </a:pPr>
            <a:r>
              <a:rPr lang="zh-CN" altLang="en-US" sz="1600" b="1">
                <a:latin typeface="微软雅黑" pitchFamily="34" charset="-122"/>
                <a:ea typeface="微软雅黑" pitchFamily="34" charset="-122"/>
              </a:rPr>
              <a:t>保险责任</a:t>
            </a:r>
          </a:p>
        </p:txBody>
      </p:sp>
      <p:sp>
        <p:nvSpPr>
          <p:cNvPr id="35842" name="标题 1"/>
          <p:cNvSpPr>
            <a:spLocks noGrp="1"/>
          </p:cNvSpPr>
          <p:nvPr>
            <p:ph type="title"/>
          </p:nvPr>
        </p:nvSpPr>
        <p:spPr>
          <a:xfrm>
            <a:off x="323850" y="120650"/>
            <a:ext cx="5832475" cy="647700"/>
          </a:xfrm>
        </p:spPr>
        <p:txBody>
          <a:bodyPr/>
          <a:lstStyle/>
          <a:p>
            <a:pPr eaLnBrk="1" hangingPunct="1"/>
            <a:r>
              <a:rPr lang="zh-CN" altLang="en-US" sz="2600" smtClean="0"/>
              <a:t>（二）主要内容</a:t>
            </a:r>
          </a:p>
        </p:txBody>
      </p:sp>
      <p:sp>
        <p:nvSpPr>
          <p:cNvPr id="34" name="TextBox 7"/>
          <p:cNvSpPr txBox="1"/>
          <p:nvPr/>
        </p:nvSpPr>
        <p:spPr>
          <a:xfrm>
            <a:off x="5219700" y="1849438"/>
            <a:ext cx="2447925" cy="420687"/>
          </a:xfrm>
          <a:prstGeom prst="chevron">
            <a:avLst/>
          </a:prstGeom>
          <a:solidFill>
            <a:schemeClr val="accent2">
              <a:lumMod val="50000"/>
              <a:lumOff val="50000"/>
            </a:schemeClr>
          </a:solidFill>
        </p:spPr>
        <p:txBody>
          <a:bodyPr anchor="ctr"/>
          <a:lstStyle/>
          <a:p>
            <a:pPr algn="ctr">
              <a:defRPr/>
            </a:pPr>
            <a:r>
              <a:rPr lang="zh-CN" altLang="en-US" sz="1600" b="1">
                <a:latin typeface="微软雅黑" pitchFamily="34" charset="-122"/>
                <a:ea typeface="微软雅黑" pitchFamily="34" charset="-122"/>
              </a:rPr>
              <a:t>参保范围</a:t>
            </a:r>
          </a:p>
        </p:txBody>
      </p:sp>
      <p:sp>
        <p:nvSpPr>
          <p:cNvPr id="35" name="TextBox 7"/>
          <p:cNvSpPr txBox="1"/>
          <p:nvPr/>
        </p:nvSpPr>
        <p:spPr>
          <a:xfrm>
            <a:off x="5292725" y="2928938"/>
            <a:ext cx="2376488" cy="420687"/>
          </a:xfrm>
          <a:prstGeom prst="chevron">
            <a:avLst/>
          </a:prstGeom>
          <a:solidFill>
            <a:schemeClr val="tx1">
              <a:lumMod val="50000"/>
              <a:lumOff val="50000"/>
            </a:schemeClr>
          </a:solidFill>
        </p:spPr>
        <p:txBody>
          <a:bodyPr anchor="ctr"/>
          <a:lstStyle/>
          <a:p>
            <a:pPr algn="ctr">
              <a:defRPr/>
            </a:pPr>
            <a:r>
              <a:rPr lang="zh-CN" altLang="en-US" sz="1600" b="1">
                <a:latin typeface="微软雅黑" pitchFamily="34" charset="-122"/>
                <a:ea typeface="微软雅黑" pitchFamily="34" charset="-122"/>
              </a:rPr>
              <a:t>保险费率</a:t>
            </a:r>
          </a:p>
        </p:txBody>
      </p:sp>
      <p:sp>
        <p:nvSpPr>
          <p:cNvPr id="2" name="五边形 31"/>
          <p:cNvSpPr/>
          <p:nvPr/>
        </p:nvSpPr>
        <p:spPr>
          <a:xfrm>
            <a:off x="5292725" y="3505200"/>
            <a:ext cx="2484438" cy="420688"/>
          </a:xfrm>
          <a:prstGeom prst="homePlate">
            <a:avLst/>
          </a:prstGeom>
          <a:solidFill>
            <a:schemeClr val="accent3">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a:solidFill>
                  <a:schemeClr val="tx1"/>
                </a:solidFill>
                <a:latin typeface="微软雅黑" pitchFamily="34" charset="-122"/>
              </a:rPr>
              <a:t>保险服务</a:t>
            </a:r>
          </a:p>
        </p:txBody>
      </p:sp>
      <p:sp>
        <p:nvSpPr>
          <p:cNvPr id="37" name="Oval 2"/>
          <p:cNvSpPr/>
          <p:nvPr/>
        </p:nvSpPr>
        <p:spPr>
          <a:xfrm>
            <a:off x="5076825" y="3505200"/>
            <a:ext cx="431800" cy="4413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rgbClr val="FFFFFF"/>
                </a:solidFill>
                <a:latin typeface="华文细黑"/>
                <a:ea typeface="华文细黑"/>
                <a:cs typeface="华文细黑"/>
              </a:rPr>
              <a:t>5</a:t>
            </a:r>
            <a:endParaRPr lang="zh-CN" altLang="en-US">
              <a:solidFill>
                <a:srgbClr val="FFFFFF"/>
              </a:solidFill>
              <a:latin typeface="华文细黑"/>
              <a:ea typeface="华文细黑"/>
              <a:cs typeface="华文细黑"/>
            </a:endParaRPr>
          </a:p>
        </p:txBody>
      </p:sp>
      <p:sp>
        <p:nvSpPr>
          <p:cNvPr id="3" name="Oval 2"/>
          <p:cNvSpPr/>
          <p:nvPr/>
        </p:nvSpPr>
        <p:spPr>
          <a:xfrm>
            <a:off x="5003800" y="1849438"/>
            <a:ext cx="431800" cy="4413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rgbClr val="FFFFFF"/>
                </a:solidFill>
                <a:latin typeface="华文细黑"/>
                <a:ea typeface="华文细黑"/>
                <a:cs typeface="华文细黑"/>
              </a:rPr>
              <a:t>2</a:t>
            </a:r>
            <a:endParaRPr lang="zh-CN" altLang="en-US">
              <a:solidFill>
                <a:srgbClr val="FFFFFF"/>
              </a:solidFill>
              <a:latin typeface="华文细黑"/>
              <a:ea typeface="华文细黑"/>
              <a:cs typeface="华文细黑"/>
            </a:endParaRPr>
          </a:p>
        </p:txBody>
      </p:sp>
      <p:sp>
        <p:nvSpPr>
          <p:cNvPr id="5" name="Oval 2"/>
          <p:cNvSpPr/>
          <p:nvPr/>
        </p:nvSpPr>
        <p:spPr>
          <a:xfrm>
            <a:off x="5003800" y="2425700"/>
            <a:ext cx="431800" cy="4413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rgbClr val="FFFFFF"/>
                </a:solidFill>
                <a:latin typeface="华文细黑"/>
                <a:ea typeface="华文细黑"/>
                <a:cs typeface="华文细黑"/>
              </a:rPr>
              <a:t>3</a:t>
            </a:r>
            <a:endParaRPr lang="zh-CN" altLang="en-US">
              <a:solidFill>
                <a:srgbClr val="FFFFFF"/>
              </a:solidFill>
              <a:latin typeface="华文细黑"/>
              <a:ea typeface="华文细黑"/>
              <a:cs typeface="华文细黑"/>
            </a:endParaRPr>
          </a:p>
        </p:txBody>
      </p:sp>
      <p:sp>
        <p:nvSpPr>
          <p:cNvPr id="6" name="Oval 2"/>
          <p:cNvSpPr/>
          <p:nvPr/>
        </p:nvSpPr>
        <p:spPr>
          <a:xfrm>
            <a:off x="5076825" y="2928938"/>
            <a:ext cx="431800" cy="4413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rgbClr val="FFFFFF"/>
                </a:solidFill>
                <a:latin typeface="华文细黑"/>
                <a:ea typeface="华文细黑"/>
                <a:cs typeface="华文细黑"/>
              </a:rPr>
              <a:t>4</a:t>
            </a:r>
            <a:endParaRPr lang="zh-CN" altLang="en-US">
              <a:solidFill>
                <a:srgbClr val="FFFFFF"/>
              </a:solidFill>
              <a:latin typeface="华文细黑"/>
              <a:ea typeface="华文细黑"/>
              <a:cs typeface="华文细黑"/>
            </a:endParaRPr>
          </a:p>
        </p:txBody>
      </p:sp>
      <p:sp>
        <p:nvSpPr>
          <p:cNvPr id="35850" name="五边形 31"/>
          <p:cNvSpPr>
            <a:spLocks noChangeArrowheads="1"/>
          </p:cNvSpPr>
          <p:nvPr/>
        </p:nvSpPr>
        <p:spPr bwMode="auto">
          <a:xfrm>
            <a:off x="5364163" y="4081463"/>
            <a:ext cx="2484437" cy="420687"/>
          </a:xfrm>
          <a:prstGeom prst="homePlate">
            <a:avLst>
              <a:gd name="adj" fmla="val 50007"/>
            </a:avLst>
          </a:prstGeom>
          <a:solidFill>
            <a:schemeClr val="accent1">
              <a:alpha val="70195"/>
            </a:schemeClr>
          </a:solidFill>
          <a:ln w="25400" algn="ctr">
            <a:noFill/>
            <a:miter lim="800000"/>
            <a:headEnd/>
            <a:tailEnd/>
          </a:ln>
        </p:spPr>
        <p:txBody>
          <a:bodyPr anchor="ctr"/>
          <a:lstStyle/>
          <a:p>
            <a:pPr algn="ctr"/>
            <a:r>
              <a:rPr lang="zh-CN" altLang="en-US" sz="1600" b="1">
                <a:latin typeface="微软雅黑" pitchFamily="34" charset="-122"/>
                <a:ea typeface="微软雅黑" pitchFamily="34" charset="-122"/>
              </a:rPr>
              <a:t>信息化技术支持</a:t>
            </a:r>
          </a:p>
        </p:txBody>
      </p:sp>
      <p:sp>
        <p:nvSpPr>
          <p:cNvPr id="7" name="Oval 2"/>
          <p:cNvSpPr/>
          <p:nvPr/>
        </p:nvSpPr>
        <p:spPr>
          <a:xfrm>
            <a:off x="5076825" y="4081463"/>
            <a:ext cx="431800" cy="4413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rgbClr val="FFFFFF"/>
                </a:solidFill>
                <a:latin typeface="华文细黑"/>
                <a:ea typeface="华文细黑"/>
                <a:cs typeface="华文细黑"/>
              </a:rPr>
              <a:t>6</a:t>
            </a:r>
            <a:endParaRPr lang="zh-CN" altLang="en-US">
              <a:solidFill>
                <a:srgbClr val="FFFFFF"/>
              </a:solidFill>
              <a:latin typeface="华文细黑"/>
              <a:ea typeface="华文细黑"/>
              <a:cs typeface="华文细黑"/>
            </a:endParaRPr>
          </a:p>
        </p:txBody>
      </p:sp>
      <p:sp>
        <p:nvSpPr>
          <p:cNvPr id="35852" name="Text Box 15"/>
          <p:cNvSpPr txBox="1">
            <a:spLocks noChangeArrowheads="1"/>
          </p:cNvSpPr>
          <p:nvPr/>
        </p:nvSpPr>
        <p:spPr bwMode="auto">
          <a:xfrm>
            <a:off x="250825" y="985838"/>
            <a:ext cx="4176713" cy="3446462"/>
          </a:xfrm>
          <a:prstGeom prst="rect">
            <a:avLst/>
          </a:prstGeom>
          <a:noFill/>
          <a:ln w="9525">
            <a:noFill/>
            <a:miter lim="800000"/>
            <a:headEnd/>
            <a:tailEnd/>
          </a:ln>
        </p:spPr>
        <p:txBody>
          <a:bodyPr>
            <a:spAutoFit/>
          </a:bodyPr>
          <a:lstStyle/>
          <a:p>
            <a:endParaRPr lang="zh-CN" altLang="en-US" sz="2400"/>
          </a:p>
          <a:p>
            <a:r>
              <a:rPr lang="zh-CN" altLang="en-US" sz="2400"/>
              <a:t>      </a:t>
            </a:r>
            <a:r>
              <a:rPr lang="zh-CN" altLang="en-US" sz="2800"/>
              <a:t>近期将出台</a:t>
            </a:r>
            <a:r>
              <a:rPr lang="en-US" altLang="zh-CN" sz="2800" b="1"/>
              <a:t>《</a:t>
            </a:r>
            <a:r>
              <a:rPr lang="zh-CN" altLang="en-US" sz="2800" b="1"/>
              <a:t>佛山市高危行业推行安全生产责任保险工作指引</a:t>
            </a:r>
            <a:r>
              <a:rPr lang="en-US" altLang="zh-CN" sz="2800" b="1"/>
              <a:t>》</a:t>
            </a:r>
            <a:r>
              <a:rPr lang="zh-CN" altLang="en-US" sz="2800"/>
              <a:t>，有望成为我市第一份以市政府规范性文件印发的系统的安全生产经济政策。</a:t>
            </a:r>
          </a:p>
          <a:p>
            <a:endParaRPr lang="zh-CN" altLang="en-US" sz="2800"/>
          </a:p>
        </p:txBody>
      </p:sp>
      <p:sp>
        <p:nvSpPr>
          <p:cNvPr id="8" name="五边形 31"/>
          <p:cNvSpPr/>
          <p:nvPr/>
        </p:nvSpPr>
        <p:spPr>
          <a:xfrm>
            <a:off x="5219700" y="1273175"/>
            <a:ext cx="2484438" cy="420688"/>
          </a:xfrm>
          <a:prstGeom prst="homePlate">
            <a:avLst/>
          </a:prstGeom>
          <a:solidFill>
            <a:schemeClr val="accent3">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a:solidFill>
                  <a:schemeClr val="tx1"/>
                </a:solidFill>
                <a:latin typeface="微软雅黑" pitchFamily="34" charset="-122"/>
              </a:rPr>
              <a:t>实施原则</a:t>
            </a:r>
          </a:p>
        </p:txBody>
      </p:sp>
      <p:sp>
        <p:nvSpPr>
          <p:cNvPr id="4" name="Oval 2"/>
          <p:cNvSpPr/>
          <p:nvPr/>
        </p:nvSpPr>
        <p:spPr>
          <a:xfrm>
            <a:off x="4932363" y="1273175"/>
            <a:ext cx="431800" cy="4413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华文细黑" panose="02010600040101010101" pitchFamily="2" charset="-122"/>
                <a:ea typeface="华文细黑" panose="02010600040101010101" pitchFamily="2" charset="-122"/>
              </a:rPr>
              <a:t>1</a:t>
            </a:r>
            <a:endParaRPr lang="zh-CN" altLang="en-US" dirty="0">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4"/>
          <p:cNvSpPr>
            <a:spLocks noChangeArrowheads="1"/>
          </p:cNvSpPr>
          <p:nvPr/>
        </p:nvSpPr>
        <p:spPr bwMode="auto">
          <a:xfrm>
            <a:off x="3132138" y="1273175"/>
            <a:ext cx="5184775" cy="687388"/>
          </a:xfrm>
          <a:prstGeom prst="rect">
            <a:avLst/>
          </a:prstGeom>
          <a:solidFill>
            <a:srgbClr val="0072C6"/>
          </a:solidFill>
          <a:ln w="12700" algn="ctr">
            <a:noFill/>
            <a:miter lim="800000"/>
            <a:headEnd/>
            <a:tailEnd/>
          </a:ln>
        </p:spPr>
        <p:txBody>
          <a:bodyPr anchor="ctr"/>
          <a:lstStyle/>
          <a:p>
            <a:r>
              <a:rPr lang="zh-CN" altLang="en-US" sz="2800">
                <a:solidFill>
                  <a:schemeClr val="bg1"/>
                </a:solidFill>
                <a:latin typeface="方正粗宋简体"/>
                <a:ea typeface="方正粗宋简体"/>
                <a:cs typeface="方正粗宋简体"/>
              </a:rPr>
              <a:t> 目 录</a:t>
            </a:r>
          </a:p>
        </p:txBody>
      </p:sp>
      <p:pic>
        <p:nvPicPr>
          <p:cNvPr id="17410" name="图片 28"/>
          <p:cNvPicPr>
            <a:picLocks noChangeAspect="1"/>
          </p:cNvPicPr>
          <p:nvPr/>
        </p:nvPicPr>
        <p:blipFill>
          <a:blip r:embed="rId3"/>
          <a:srcRect b="4640"/>
          <a:stretch>
            <a:fillRect/>
          </a:stretch>
        </p:blipFill>
        <p:spPr bwMode="auto">
          <a:xfrm>
            <a:off x="755650" y="1273175"/>
            <a:ext cx="2009775" cy="1277938"/>
          </a:xfrm>
          <a:prstGeom prst="rect">
            <a:avLst/>
          </a:prstGeom>
          <a:noFill/>
          <a:ln w="9525">
            <a:noFill/>
            <a:miter lim="800000"/>
            <a:headEnd/>
            <a:tailEnd/>
          </a:ln>
        </p:spPr>
      </p:pic>
      <p:grpSp>
        <p:nvGrpSpPr>
          <p:cNvPr id="17411" name="组合 58"/>
          <p:cNvGrpSpPr>
            <a:grpSpLocks/>
          </p:cNvGrpSpPr>
          <p:nvPr/>
        </p:nvGrpSpPr>
        <p:grpSpPr bwMode="auto">
          <a:xfrm>
            <a:off x="2987675" y="2281238"/>
            <a:ext cx="5267325" cy="396875"/>
            <a:chOff x="3084518" y="2106967"/>
            <a:chExt cx="5267300" cy="396935"/>
          </a:xfrm>
        </p:grpSpPr>
        <p:sp>
          <p:nvSpPr>
            <p:cNvPr id="17418" name="TextBox 24"/>
            <p:cNvSpPr txBox="1">
              <a:spLocks noChangeArrowheads="1"/>
            </p:cNvSpPr>
            <p:nvPr/>
          </p:nvSpPr>
          <p:spPr bwMode="auto">
            <a:xfrm>
              <a:off x="3084518" y="2106967"/>
              <a:ext cx="695322" cy="396935"/>
            </a:xfrm>
            <a:prstGeom prst="rect">
              <a:avLst/>
            </a:prstGeom>
            <a:noFill/>
            <a:ln w="9525">
              <a:noFill/>
              <a:miter lim="800000"/>
              <a:headEnd/>
              <a:tailEnd/>
            </a:ln>
          </p:spPr>
          <p:txBody>
            <a:bodyPr>
              <a:spAutoFit/>
            </a:bodyPr>
            <a:lstStyle/>
            <a:p>
              <a:r>
                <a:rPr lang="en-US" altLang="zh-CN" sz="2000" b="1" i="1">
                  <a:solidFill>
                    <a:srgbClr val="0255A0"/>
                  </a:solidFill>
                  <a:latin typeface="华文细黑"/>
                  <a:ea typeface="微软雅黑" pitchFamily="34" charset="-122"/>
                </a:rPr>
                <a:t>1</a:t>
              </a:r>
              <a:endParaRPr lang="zh-CN" altLang="en-US" sz="2000" b="1" i="1">
                <a:solidFill>
                  <a:srgbClr val="0255A0"/>
                </a:solidFill>
                <a:latin typeface="华文细黑"/>
                <a:ea typeface="微软雅黑" pitchFamily="34" charset="-122"/>
              </a:endParaRPr>
            </a:p>
          </p:txBody>
        </p:sp>
        <p:sp>
          <p:nvSpPr>
            <p:cNvPr id="17419" name="TextBox 26"/>
            <p:cNvSpPr txBox="1">
              <a:spLocks noChangeArrowheads="1"/>
            </p:cNvSpPr>
            <p:nvPr/>
          </p:nvSpPr>
          <p:spPr bwMode="auto">
            <a:xfrm>
              <a:off x="3429004" y="2137134"/>
              <a:ext cx="4922814" cy="366768"/>
            </a:xfrm>
            <a:prstGeom prst="rect">
              <a:avLst/>
            </a:prstGeom>
            <a:noFill/>
            <a:ln w="9525">
              <a:noFill/>
              <a:miter lim="800000"/>
              <a:headEnd/>
              <a:tailEnd/>
            </a:ln>
          </p:spPr>
          <p:txBody>
            <a:bodyPr>
              <a:spAutoFit/>
            </a:bodyPr>
            <a:lstStyle/>
            <a:p>
              <a:r>
                <a:rPr lang="zh-CN" altLang="en-US" b="1">
                  <a:solidFill>
                    <a:srgbClr val="0255A0"/>
                  </a:solidFill>
                  <a:latin typeface="微软雅黑" pitchFamily="34" charset="-122"/>
                  <a:ea typeface="微软雅黑" pitchFamily="34" charset="-122"/>
                </a:rPr>
                <a:t>安全生产责任保险推行背景</a:t>
              </a:r>
              <a:r>
                <a:rPr lang="en-US" altLang="zh-CN" b="1">
                  <a:solidFill>
                    <a:srgbClr val="0255A0"/>
                  </a:solidFill>
                  <a:latin typeface="微软雅黑" pitchFamily="34" charset="-122"/>
                  <a:ea typeface="微软雅黑" pitchFamily="34" charset="-122"/>
                </a:rPr>
                <a:t>——</a:t>
              </a:r>
              <a:r>
                <a:rPr lang="en-US" altLang="zh-CN" b="1">
                  <a:solidFill>
                    <a:srgbClr val="FF0000"/>
                  </a:solidFill>
                  <a:latin typeface="微软雅黑" pitchFamily="34" charset="-122"/>
                  <a:ea typeface="微软雅黑" pitchFamily="34" charset="-122"/>
                </a:rPr>
                <a:t>W</a:t>
              </a:r>
              <a:r>
                <a:rPr lang="en-US" altLang="zh-CN" b="1">
                  <a:solidFill>
                    <a:srgbClr val="0255A0"/>
                  </a:solidFill>
                  <a:latin typeface="微软雅黑" pitchFamily="34" charset="-122"/>
                  <a:ea typeface="微软雅黑" pitchFamily="34" charset="-122"/>
                </a:rPr>
                <a:t>hy</a:t>
              </a:r>
            </a:p>
          </p:txBody>
        </p:sp>
      </p:grpSp>
      <p:grpSp>
        <p:nvGrpSpPr>
          <p:cNvPr id="17412" name="组合 59"/>
          <p:cNvGrpSpPr>
            <a:grpSpLocks/>
          </p:cNvGrpSpPr>
          <p:nvPr/>
        </p:nvGrpSpPr>
        <p:grpSpPr bwMode="auto">
          <a:xfrm>
            <a:off x="2987675" y="2928938"/>
            <a:ext cx="5267325" cy="396875"/>
            <a:chOff x="3084518" y="2106967"/>
            <a:chExt cx="5267300" cy="396935"/>
          </a:xfrm>
        </p:grpSpPr>
        <p:sp>
          <p:nvSpPr>
            <p:cNvPr id="17416" name="TextBox 24"/>
            <p:cNvSpPr txBox="1">
              <a:spLocks noChangeArrowheads="1"/>
            </p:cNvSpPr>
            <p:nvPr/>
          </p:nvSpPr>
          <p:spPr bwMode="auto">
            <a:xfrm>
              <a:off x="3084518" y="2106967"/>
              <a:ext cx="695322" cy="396935"/>
            </a:xfrm>
            <a:prstGeom prst="rect">
              <a:avLst/>
            </a:prstGeom>
            <a:noFill/>
            <a:ln w="9525">
              <a:noFill/>
              <a:miter lim="800000"/>
              <a:headEnd/>
              <a:tailEnd/>
            </a:ln>
          </p:spPr>
          <p:txBody>
            <a:bodyPr>
              <a:spAutoFit/>
            </a:bodyPr>
            <a:lstStyle/>
            <a:p>
              <a:r>
                <a:rPr lang="en-US" altLang="zh-CN" sz="2000" b="1" i="1">
                  <a:solidFill>
                    <a:srgbClr val="0255A0"/>
                  </a:solidFill>
                  <a:latin typeface="华文细黑"/>
                  <a:ea typeface="微软雅黑" pitchFamily="34" charset="-122"/>
                </a:rPr>
                <a:t>2</a:t>
              </a:r>
              <a:endParaRPr lang="zh-CN" altLang="en-US" sz="2000" b="1" i="1">
                <a:solidFill>
                  <a:srgbClr val="0255A0"/>
                </a:solidFill>
                <a:latin typeface="华文细黑"/>
                <a:ea typeface="微软雅黑" pitchFamily="34" charset="-122"/>
              </a:endParaRPr>
            </a:p>
          </p:txBody>
        </p:sp>
        <p:sp>
          <p:nvSpPr>
            <p:cNvPr id="17417" name="TextBox 26">
              <a:hlinkClick r:id="rId4" action="ppaction://hlinksldjump"/>
            </p:cNvPr>
            <p:cNvSpPr txBox="1">
              <a:spLocks noChangeArrowheads="1"/>
            </p:cNvSpPr>
            <p:nvPr/>
          </p:nvSpPr>
          <p:spPr bwMode="auto">
            <a:xfrm>
              <a:off x="3429004" y="2137134"/>
              <a:ext cx="4922814" cy="366768"/>
            </a:xfrm>
            <a:prstGeom prst="rect">
              <a:avLst/>
            </a:prstGeom>
            <a:noFill/>
            <a:ln w="9525">
              <a:noFill/>
              <a:miter lim="800000"/>
              <a:headEnd/>
              <a:tailEnd/>
            </a:ln>
          </p:spPr>
          <p:txBody>
            <a:bodyPr>
              <a:spAutoFit/>
            </a:bodyPr>
            <a:lstStyle/>
            <a:p>
              <a:r>
                <a:rPr lang="zh-CN" altLang="en-US" b="1">
                  <a:solidFill>
                    <a:srgbClr val="0255A0"/>
                  </a:solidFill>
                  <a:latin typeface="微软雅黑" pitchFamily="34" charset="-122"/>
                  <a:ea typeface="微软雅黑" pitchFamily="34" charset="-122"/>
                </a:rPr>
                <a:t>安全生产责任保险政策主要内容</a:t>
              </a:r>
              <a:r>
                <a:rPr lang="en-US" altLang="zh-CN" b="1">
                  <a:solidFill>
                    <a:srgbClr val="0255A0"/>
                  </a:solidFill>
                  <a:latin typeface="微软雅黑" pitchFamily="34" charset="-122"/>
                  <a:ea typeface="微软雅黑" pitchFamily="34" charset="-122"/>
                </a:rPr>
                <a:t>——</a:t>
              </a:r>
              <a:r>
                <a:rPr lang="en-US" altLang="zh-CN" b="1">
                  <a:solidFill>
                    <a:srgbClr val="FF0000"/>
                  </a:solidFill>
                  <a:latin typeface="微软雅黑" pitchFamily="34" charset="-122"/>
                  <a:ea typeface="微软雅黑" pitchFamily="34" charset="-122"/>
                </a:rPr>
                <a:t>W</a:t>
              </a:r>
              <a:r>
                <a:rPr lang="en-US" altLang="zh-CN" b="1">
                  <a:solidFill>
                    <a:srgbClr val="0255A0"/>
                  </a:solidFill>
                  <a:latin typeface="微软雅黑" pitchFamily="34" charset="-122"/>
                  <a:ea typeface="微软雅黑" pitchFamily="34" charset="-122"/>
                </a:rPr>
                <a:t>hat</a:t>
              </a:r>
            </a:p>
          </p:txBody>
        </p:sp>
      </p:grpSp>
      <p:grpSp>
        <p:nvGrpSpPr>
          <p:cNvPr id="17413" name="组合 62"/>
          <p:cNvGrpSpPr>
            <a:grpSpLocks/>
          </p:cNvGrpSpPr>
          <p:nvPr/>
        </p:nvGrpSpPr>
        <p:grpSpPr bwMode="auto">
          <a:xfrm>
            <a:off x="2987675" y="3578225"/>
            <a:ext cx="5621338" cy="396875"/>
            <a:chOff x="3084518" y="2106967"/>
            <a:chExt cx="5620899" cy="396935"/>
          </a:xfrm>
        </p:grpSpPr>
        <p:sp>
          <p:nvSpPr>
            <p:cNvPr id="17414" name="TextBox 24"/>
            <p:cNvSpPr txBox="1">
              <a:spLocks noChangeArrowheads="1"/>
            </p:cNvSpPr>
            <p:nvPr/>
          </p:nvSpPr>
          <p:spPr bwMode="auto">
            <a:xfrm>
              <a:off x="3084518" y="2106967"/>
              <a:ext cx="695271" cy="396935"/>
            </a:xfrm>
            <a:prstGeom prst="rect">
              <a:avLst/>
            </a:prstGeom>
            <a:noFill/>
            <a:ln w="9525">
              <a:noFill/>
              <a:miter lim="800000"/>
              <a:headEnd/>
              <a:tailEnd/>
            </a:ln>
          </p:spPr>
          <p:txBody>
            <a:bodyPr>
              <a:spAutoFit/>
            </a:bodyPr>
            <a:lstStyle/>
            <a:p>
              <a:r>
                <a:rPr lang="en-US" altLang="zh-CN" sz="2000" b="1" i="1">
                  <a:solidFill>
                    <a:srgbClr val="0255A0"/>
                  </a:solidFill>
                  <a:latin typeface="华文细黑"/>
                  <a:ea typeface="微软雅黑" pitchFamily="34" charset="-122"/>
                </a:rPr>
                <a:t>3</a:t>
              </a:r>
              <a:endParaRPr lang="zh-CN" altLang="en-US" sz="2000" b="1" i="1">
                <a:solidFill>
                  <a:srgbClr val="0255A0"/>
                </a:solidFill>
                <a:latin typeface="华文细黑"/>
                <a:ea typeface="微软雅黑" pitchFamily="34" charset="-122"/>
              </a:endParaRPr>
            </a:p>
          </p:txBody>
        </p:sp>
        <p:sp>
          <p:nvSpPr>
            <p:cNvPr id="17415" name="TextBox 26"/>
            <p:cNvSpPr txBox="1">
              <a:spLocks noChangeArrowheads="1"/>
            </p:cNvSpPr>
            <p:nvPr/>
          </p:nvSpPr>
          <p:spPr bwMode="auto">
            <a:xfrm>
              <a:off x="3428979" y="2137134"/>
              <a:ext cx="5276438" cy="366768"/>
            </a:xfrm>
            <a:prstGeom prst="rect">
              <a:avLst/>
            </a:prstGeom>
            <a:noFill/>
            <a:ln w="9525">
              <a:noFill/>
              <a:miter lim="800000"/>
              <a:headEnd/>
              <a:tailEnd/>
            </a:ln>
          </p:spPr>
          <p:txBody>
            <a:bodyPr>
              <a:spAutoFit/>
            </a:bodyPr>
            <a:lstStyle/>
            <a:p>
              <a:r>
                <a:rPr lang="zh-CN" altLang="en-US" b="1">
                  <a:solidFill>
                    <a:srgbClr val="0255A0"/>
                  </a:solidFill>
                  <a:latin typeface="微软雅黑" pitchFamily="34" charset="-122"/>
                  <a:ea typeface="微软雅黑" pitchFamily="34" charset="-122"/>
                </a:rPr>
                <a:t>工作思路和保障措施</a:t>
              </a:r>
              <a:r>
                <a:rPr lang="en-US" altLang="zh-CN" b="1">
                  <a:solidFill>
                    <a:srgbClr val="0255A0"/>
                  </a:solidFill>
                </a:rPr>
                <a:t>——ho</a:t>
              </a:r>
              <a:r>
                <a:rPr lang="en-US" altLang="zh-CN" b="1">
                  <a:solidFill>
                    <a:srgbClr val="FF0000"/>
                  </a:solidFill>
                </a:rPr>
                <a:t>W</a:t>
              </a:r>
              <a:endParaRPr lang="zh-CN" altLang="en-US" b="1">
                <a:solidFill>
                  <a:srgbClr val="FF0000"/>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idx="4294967295"/>
          </p:nvPr>
        </p:nvSpPr>
        <p:spPr>
          <a:xfrm>
            <a:off x="0" y="120650"/>
            <a:ext cx="3419475" cy="541338"/>
          </a:xfrm>
        </p:spPr>
        <p:txBody>
          <a:bodyPr/>
          <a:lstStyle/>
          <a:p>
            <a:r>
              <a:rPr lang="zh-CN" altLang="en-US" sz="2600" b="1" smtClean="0">
                <a:solidFill>
                  <a:schemeClr val="bg1"/>
                </a:solidFill>
                <a:latin typeface="Times New Roman" pitchFamily="18" charset="0"/>
                <a:cs typeface="Times New Roman" pitchFamily="18" charset="0"/>
              </a:rPr>
              <a:t>实施原则和目标任务</a:t>
            </a:r>
          </a:p>
        </p:txBody>
      </p:sp>
      <p:sp>
        <p:nvSpPr>
          <p:cNvPr id="36866" name="Rectangle 3"/>
          <p:cNvSpPr>
            <a:spLocks noGrp="1"/>
          </p:cNvSpPr>
          <p:nvPr>
            <p:ph type="body" idx="4294967295"/>
          </p:nvPr>
        </p:nvSpPr>
        <p:spPr>
          <a:xfrm>
            <a:off x="250825" y="912813"/>
            <a:ext cx="8447088" cy="4203700"/>
          </a:xfrm>
        </p:spPr>
        <p:txBody>
          <a:bodyPr/>
          <a:lstStyle/>
          <a:p>
            <a:pPr>
              <a:lnSpc>
                <a:spcPct val="80000"/>
              </a:lnSpc>
              <a:spcBef>
                <a:spcPct val="50000"/>
              </a:spcBef>
              <a:buFont typeface="Arial" charset="0"/>
              <a:buNone/>
            </a:pPr>
            <a:r>
              <a:rPr lang="zh-CN" altLang="en-US" sz="2400" smtClean="0">
                <a:solidFill>
                  <a:srgbClr val="FF0000"/>
                </a:solidFill>
              </a:rPr>
              <a:t>原则</a:t>
            </a:r>
            <a:r>
              <a:rPr lang="en-US" altLang="zh-CN" sz="2400" smtClean="0">
                <a:solidFill>
                  <a:srgbClr val="FF0000"/>
                </a:solidFill>
              </a:rPr>
              <a:t>——</a:t>
            </a:r>
            <a:r>
              <a:rPr lang="zh-CN" altLang="en-US" sz="2400" smtClean="0">
                <a:solidFill>
                  <a:srgbClr val="FF0000"/>
                </a:solidFill>
              </a:rPr>
              <a:t>政策引导、政府推动、市场运作、企业自愿</a:t>
            </a:r>
          </a:p>
          <a:p>
            <a:pPr>
              <a:lnSpc>
                <a:spcPct val="80000"/>
              </a:lnSpc>
            </a:pPr>
            <a:r>
              <a:rPr lang="en-US" altLang="zh-CN" sz="2400" smtClean="0"/>
              <a:t>1.</a:t>
            </a:r>
            <a:r>
              <a:rPr lang="zh-CN" altLang="en-US" sz="2400" smtClean="0"/>
              <a:t>政府推动、市场运作；</a:t>
            </a:r>
            <a:r>
              <a:rPr lang="zh-CN" altLang="en-US" sz="1800" smtClean="0"/>
              <a:t>有公益性，具有社会公共服务产品的属性。</a:t>
            </a:r>
            <a:r>
              <a:rPr lang="en-US" altLang="zh-CN" sz="2400" smtClean="0"/>
              <a:t>2.</a:t>
            </a:r>
            <a:r>
              <a:rPr lang="zh-CN" altLang="en-US" sz="2400" smtClean="0"/>
              <a:t>预防为主，防补结合； </a:t>
            </a:r>
          </a:p>
          <a:p>
            <a:pPr>
              <a:lnSpc>
                <a:spcPct val="80000"/>
              </a:lnSpc>
            </a:pPr>
            <a:r>
              <a:rPr lang="en-US" altLang="zh-CN" sz="2400" smtClean="0"/>
              <a:t>3.</a:t>
            </a:r>
            <a:r>
              <a:rPr lang="zh-CN" altLang="en-US" sz="2400" smtClean="0"/>
              <a:t>费率浮动，促束并举；</a:t>
            </a:r>
            <a:r>
              <a:rPr lang="zh-CN" altLang="en-US" sz="1800" smtClean="0"/>
              <a:t>不同类型行业领域、不同规模、安全管理水平等条件综合衡量　</a:t>
            </a:r>
            <a:endParaRPr lang="zh-CN" altLang="en-US" sz="2400" smtClean="0"/>
          </a:p>
          <a:p>
            <a:pPr>
              <a:lnSpc>
                <a:spcPct val="80000"/>
              </a:lnSpc>
            </a:pPr>
            <a:r>
              <a:rPr lang="en-US" altLang="zh-CN" sz="2400" smtClean="0"/>
              <a:t>4.</a:t>
            </a:r>
            <a:r>
              <a:rPr lang="zh-CN" altLang="en-US" sz="2400" smtClean="0"/>
              <a:t>市级统筹，因地制宜。</a:t>
            </a:r>
          </a:p>
          <a:p>
            <a:pPr>
              <a:lnSpc>
                <a:spcPct val="80000"/>
              </a:lnSpc>
              <a:buFont typeface="Arial" charset="0"/>
              <a:buNone/>
            </a:pPr>
            <a:r>
              <a:rPr lang="zh-CN" altLang="en-US" sz="2400" smtClean="0">
                <a:solidFill>
                  <a:srgbClr val="FF0000"/>
                </a:solidFill>
              </a:rPr>
              <a:t>目标</a:t>
            </a:r>
            <a:r>
              <a:rPr lang="en-US" altLang="zh-CN" sz="2400" smtClean="0">
                <a:solidFill>
                  <a:srgbClr val="FF0000"/>
                </a:solidFill>
              </a:rPr>
              <a:t>——“</a:t>
            </a:r>
            <a:r>
              <a:rPr lang="zh-CN" altLang="en-US" sz="2400" smtClean="0">
                <a:solidFill>
                  <a:srgbClr val="FF0000"/>
                </a:solidFill>
              </a:rPr>
              <a:t>三个转变”：</a:t>
            </a:r>
            <a:endParaRPr lang="zh-CN" altLang="en-US" sz="2000" smtClean="0"/>
          </a:p>
          <a:p>
            <a:pPr>
              <a:lnSpc>
                <a:spcPct val="80000"/>
              </a:lnSpc>
            </a:pPr>
            <a:r>
              <a:rPr lang="zh-CN" altLang="en-US" sz="2400" smtClean="0"/>
              <a:t>从事后处理向事前预防转变；</a:t>
            </a:r>
          </a:p>
          <a:p>
            <a:pPr>
              <a:lnSpc>
                <a:spcPct val="80000"/>
              </a:lnSpc>
            </a:pPr>
            <a:r>
              <a:rPr lang="zh-CN" altLang="en-US" sz="2400" smtClean="0"/>
              <a:t>从事故管理向隐患管理转变；</a:t>
            </a:r>
          </a:p>
          <a:p>
            <a:pPr>
              <a:lnSpc>
                <a:spcPct val="80000"/>
              </a:lnSpc>
            </a:pPr>
            <a:r>
              <a:rPr lang="zh-CN" altLang="en-US" sz="2400" smtClean="0"/>
              <a:t>从简单的行政命令手段向利用法律、经济、技术等综合手段做好工作的转变 </a:t>
            </a:r>
            <a:endParaRPr lang="en-US" altLang="zh-CN" sz="24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idx="4294967295"/>
          </p:nvPr>
        </p:nvSpPr>
        <p:spPr>
          <a:xfrm>
            <a:off x="0" y="193675"/>
            <a:ext cx="2170113" cy="396875"/>
          </a:xfrm>
        </p:spPr>
        <p:txBody>
          <a:bodyPr/>
          <a:lstStyle/>
          <a:p>
            <a:r>
              <a:rPr lang="zh-CN" altLang="en-US" sz="2600" b="1" smtClean="0">
                <a:solidFill>
                  <a:schemeClr val="bg1"/>
                </a:solidFill>
                <a:latin typeface="Times New Roman" pitchFamily="18" charset="0"/>
                <a:cs typeface="Times New Roman" pitchFamily="18" charset="0"/>
              </a:rPr>
              <a:t>参保范围</a:t>
            </a:r>
          </a:p>
        </p:txBody>
      </p:sp>
      <p:sp>
        <p:nvSpPr>
          <p:cNvPr id="37890" name="Rectangle 3"/>
          <p:cNvSpPr>
            <a:spLocks noGrp="1"/>
          </p:cNvSpPr>
          <p:nvPr>
            <p:ph type="body" idx="4294967295"/>
          </p:nvPr>
        </p:nvSpPr>
        <p:spPr>
          <a:xfrm>
            <a:off x="250825" y="985838"/>
            <a:ext cx="8497888" cy="4319587"/>
          </a:xfrm>
        </p:spPr>
        <p:txBody>
          <a:bodyPr/>
          <a:lstStyle/>
          <a:p>
            <a:pPr>
              <a:lnSpc>
                <a:spcPct val="80000"/>
              </a:lnSpc>
              <a:buFont typeface="Arial" charset="0"/>
              <a:buNone/>
            </a:pPr>
            <a:r>
              <a:rPr lang="en-US" altLang="zh-CN" sz="2000" b="1" smtClean="0">
                <a:latin typeface="宋体" charset="-122"/>
                <a:ea typeface="宋体" charset="-122"/>
              </a:rPr>
              <a:t>【</a:t>
            </a:r>
            <a:r>
              <a:rPr lang="zh-CN" altLang="en-US" sz="2000" b="1" smtClean="0">
                <a:latin typeface="宋体" charset="-122"/>
                <a:ea typeface="宋体" charset="-122"/>
              </a:rPr>
              <a:t>重点推行</a:t>
            </a:r>
            <a:r>
              <a:rPr lang="en-US" altLang="zh-CN" sz="2000" b="1" smtClean="0">
                <a:latin typeface="宋体" charset="-122"/>
                <a:ea typeface="宋体" charset="-122"/>
              </a:rPr>
              <a:t>】——</a:t>
            </a:r>
            <a:r>
              <a:rPr lang="en-US" altLang="zh-CN" sz="2000" b="1" smtClean="0">
                <a:solidFill>
                  <a:srgbClr val="FF0000"/>
                </a:solidFill>
                <a:latin typeface="宋体" charset="-122"/>
                <a:ea typeface="宋体" charset="-122"/>
              </a:rPr>
              <a:t>10</a:t>
            </a:r>
            <a:r>
              <a:rPr lang="zh-CN" altLang="en-US" sz="2000" b="1" smtClean="0">
                <a:solidFill>
                  <a:srgbClr val="FF0000"/>
                </a:solidFill>
                <a:latin typeface="宋体" charset="-122"/>
                <a:ea typeface="宋体" charset="-122"/>
              </a:rPr>
              <a:t>类</a:t>
            </a:r>
            <a:endParaRPr lang="zh-CN" altLang="en-US" sz="2000" b="1" smtClean="0">
              <a:latin typeface="宋体" charset="-122"/>
              <a:ea typeface="宋体" charset="-122"/>
            </a:endParaRPr>
          </a:p>
          <a:p>
            <a:pPr>
              <a:lnSpc>
                <a:spcPct val="80000"/>
              </a:lnSpc>
              <a:buFont typeface="Arial" charset="0"/>
              <a:buNone/>
            </a:pPr>
            <a:r>
              <a:rPr lang="en-US" altLang="zh-CN" sz="1600" b="1" smtClean="0">
                <a:latin typeface="宋体" charset="-122"/>
                <a:ea typeface="宋体" charset="-122"/>
              </a:rPr>
              <a:t>1.</a:t>
            </a:r>
            <a:r>
              <a:rPr lang="zh-CN" altLang="en-US" sz="1600" b="1" smtClean="0">
                <a:latin typeface="宋体" charset="-122"/>
                <a:ea typeface="宋体" charset="-122"/>
              </a:rPr>
              <a:t>危险物品生产、经营（无储存场所的除外）、储存企业</a:t>
            </a:r>
          </a:p>
          <a:p>
            <a:pPr>
              <a:lnSpc>
                <a:spcPct val="80000"/>
              </a:lnSpc>
              <a:buFont typeface="Arial" charset="0"/>
              <a:buNone/>
            </a:pPr>
            <a:r>
              <a:rPr lang="en-US" altLang="zh-CN" sz="1600" b="1" smtClean="0">
                <a:latin typeface="宋体" charset="-122"/>
                <a:ea typeface="宋体" charset="-122"/>
              </a:rPr>
              <a:t>2.</a:t>
            </a:r>
            <a:r>
              <a:rPr lang="zh-CN" altLang="en-US" sz="1600" b="1" smtClean="0">
                <a:latin typeface="宋体" charset="-122"/>
                <a:ea typeface="宋体" charset="-122"/>
              </a:rPr>
              <a:t>非煤矿山企业</a:t>
            </a:r>
          </a:p>
          <a:p>
            <a:pPr>
              <a:lnSpc>
                <a:spcPct val="80000"/>
              </a:lnSpc>
              <a:buFont typeface="Arial" charset="0"/>
              <a:buNone/>
            </a:pPr>
            <a:r>
              <a:rPr lang="en-US" altLang="zh-CN" sz="1600" b="1" smtClean="0">
                <a:latin typeface="宋体" charset="-122"/>
                <a:ea typeface="宋体" charset="-122"/>
              </a:rPr>
              <a:t>3.</a:t>
            </a:r>
            <a:r>
              <a:rPr lang="zh-CN" altLang="en-US" sz="1600" b="1" smtClean="0">
                <a:latin typeface="宋体" charset="-122"/>
                <a:ea typeface="宋体" charset="-122"/>
              </a:rPr>
              <a:t>机械制造企业</a:t>
            </a:r>
          </a:p>
          <a:p>
            <a:pPr>
              <a:lnSpc>
                <a:spcPct val="80000"/>
              </a:lnSpc>
              <a:buFont typeface="Arial" charset="0"/>
              <a:buNone/>
            </a:pPr>
            <a:r>
              <a:rPr lang="en-US" altLang="zh-CN" sz="1600" b="1" smtClean="0">
                <a:latin typeface="宋体" charset="-122"/>
                <a:ea typeface="宋体" charset="-122"/>
              </a:rPr>
              <a:t>4.</a:t>
            </a:r>
            <a:r>
              <a:rPr lang="zh-CN" altLang="en-US" sz="1600" b="1" smtClean="0">
                <a:latin typeface="宋体" charset="-122"/>
                <a:ea typeface="宋体" charset="-122"/>
              </a:rPr>
              <a:t>金属冶炼企业</a:t>
            </a:r>
          </a:p>
          <a:p>
            <a:pPr>
              <a:lnSpc>
                <a:spcPct val="80000"/>
              </a:lnSpc>
              <a:buFont typeface="Arial" charset="0"/>
              <a:buNone/>
            </a:pPr>
            <a:r>
              <a:rPr lang="en-US" altLang="zh-CN" sz="1600" b="1" smtClean="0">
                <a:latin typeface="宋体" charset="-122"/>
                <a:ea typeface="宋体" charset="-122"/>
              </a:rPr>
              <a:t>5.</a:t>
            </a:r>
            <a:r>
              <a:rPr lang="zh-CN" altLang="en-US" sz="1600" b="1" smtClean="0">
                <a:latin typeface="宋体" charset="-122"/>
                <a:ea typeface="宋体" charset="-122"/>
              </a:rPr>
              <a:t>建筑施工企业（含市政工程和拆除工程施工企业）</a:t>
            </a:r>
          </a:p>
          <a:p>
            <a:pPr>
              <a:lnSpc>
                <a:spcPct val="80000"/>
              </a:lnSpc>
              <a:buFont typeface="Arial" charset="0"/>
              <a:buNone/>
            </a:pPr>
            <a:r>
              <a:rPr lang="en-US" altLang="zh-CN" sz="1600" b="1" smtClean="0">
                <a:latin typeface="宋体" charset="-122"/>
                <a:ea typeface="宋体" charset="-122"/>
              </a:rPr>
              <a:t>6.</a:t>
            </a:r>
            <a:r>
              <a:rPr lang="zh-CN" altLang="en-US" sz="1600" b="1" smtClean="0">
                <a:latin typeface="宋体" charset="-122"/>
                <a:ea typeface="宋体" charset="-122"/>
              </a:rPr>
              <a:t>民用爆破器材生产、销售、购买、爆破企业</a:t>
            </a:r>
          </a:p>
          <a:p>
            <a:pPr>
              <a:lnSpc>
                <a:spcPct val="80000"/>
              </a:lnSpc>
              <a:buFont typeface="Arial" charset="0"/>
              <a:buNone/>
            </a:pPr>
            <a:r>
              <a:rPr lang="en-US" altLang="zh-CN" sz="1600" b="1" smtClean="0">
                <a:latin typeface="宋体" charset="-122"/>
                <a:ea typeface="宋体" charset="-122"/>
              </a:rPr>
              <a:t>7.</a:t>
            </a:r>
            <a:r>
              <a:rPr lang="zh-CN" altLang="en-US" sz="1600" b="1" smtClean="0">
                <a:latin typeface="宋体" charset="-122"/>
                <a:ea typeface="宋体" charset="-122"/>
              </a:rPr>
              <a:t>涉氨制冷企业</a:t>
            </a:r>
          </a:p>
          <a:p>
            <a:pPr>
              <a:lnSpc>
                <a:spcPct val="80000"/>
              </a:lnSpc>
              <a:buFont typeface="Arial" charset="0"/>
              <a:buNone/>
            </a:pPr>
            <a:r>
              <a:rPr lang="en-US" altLang="zh-CN" sz="1600" b="1" smtClean="0">
                <a:latin typeface="宋体" charset="-122"/>
                <a:ea typeface="宋体" charset="-122"/>
              </a:rPr>
              <a:t>8.</a:t>
            </a:r>
            <a:r>
              <a:rPr lang="zh-CN" altLang="en-US" sz="1600" b="1" smtClean="0">
                <a:latin typeface="宋体" charset="-122"/>
                <a:ea typeface="宋体" charset="-122"/>
              </a:rPr>
              <a:t>使用工业煤气企业</a:t>
            </a:r>
            <a:endParaRPr lang="zh-CN" altLang="en-US" sz="1600" b="1" u="sng" smtClean="0">
              <a:latin typeface="宋体" charset="-122"/>
              <a:ea typeface="宋体" charset="-122"/>
            </a:endParaRPr>
          </a:p>
          <a:p>
            <a:pPr>
              <a:lnSpc>
                <a:spcPct val="80000"/>
              </a:lnSpc>
              <a:buFont typeface="Arial" charset="0"/>
              <a:buNone/>
            </a:pPr>
            <a:r>
              <a:rPr lang="en-US" altLang="zh-CN" sz="1600" b="1" smtClean="0">
                <a:latin typeface="宋体" charset="-122"/>
                <a:ea typeface="宋体" charset="-122"/>
              </a:rPr>
              <a:t>9.</a:t>
            </a:r>
            <a:r>
              <a:rPr lang="zh-CN" altLang="en-US" sz="1600" b="1" smtClean="0">
                <a:latin typeface="宋体" charset="-122"/>
                <a:ea typeface="宋体" charset="-122"/>
              </a:rPr>
              <a:t>法律法规认定的其他需要参加安全生产责任保险的企业</a:t>
            </a:r>
          </a:p>
          <a:p>
            <a:pPr>
              <a:lnSpc>
                <a:spcPct val="80000"/>
              </a:lnSpc>
              <a:buFont typeface="Arial" charset="0"/>
              <a:buNone/>
            </a:pPr>
            <a:r>
              <a:rPr lang="en-US" altLang="zh-CN" sz="1600" b="1" smtClean="0">
                <a:latin typeface="宋体" charset="-122"/>
                <a:ea typeface="宋体" charset="-122"/>
              </a:rPr>
              <a:t>10.</a:t>
            </a:r>
            <a:r>
              <a:rPr lang="zh-CN" altLang="en-US" sz="1600" b="1" smtClean="0">
                <a:latin typeface="宋体" charset="-122"/>
                <a:ea typeface="宋体" charset="-122"/>
              </a:rPr>
              <a:t>依托企业建立安全生产应急救援队伍的应当参加安全生产责任保险</a:t>
            </a:r>
          </a:p>
          <a:p>
            <a:pPr>
              <a:lnSpc>
                <a:spcPct val="80000"/>
              </a:lnSpc>
              <a:buFont typeface="Arial" charset="0"/>
              <a:buNone/>
            </a:pPr>
            <a:endParaRPr lang="zh-CN" altLang="en-US" sz="1600" b="1" smtClean="0">
              <a:latin typeface="宋体" charset="-122"/>
              <a:ea typeface="宋体" charset="-122"/>
            </a:endParaRPr>
          </a:p>
          <a:p>
            <a:pPr>
              <a:lnSpc>
                <a:spcPct val="80000"/>
              </a:lnSpc>
              <a:buFont typeface="Arial" charset="0"/>
              <a:buNone/>
            </a:pPr>
            <a:r>
              <a:rPr lang="zh-CN" altLang="en-US" sz="2000" b="1" smtClean="0">
                <a:latin typeface="宋体" charset="-122"/>
                <a:ea typeface="宋体" charset="-122"/>
              </a:rPr>
              <a:t>各区可根据辖区实际</a:t>
            </a:r>
            <a:r>
              <a:rPr lang="zh-CN" altLang="en-US" sz="2000" b="1" smtClean="0">
                <a:solidFill>
                  <a:srgbClr val="FF0000"/>
                </a:solidFill>
                <a:latin typeface="宋体" charset="-122"/>
                <a:ea typeface="宋体" charset="-122"/>
              </a:rPr>
              <a:t>适当扩大</a:t>
            </a:r>
            <a:r>
              <a:rPr lang="zh-CN" altLang="en-US" sz="2000" b="1" smtClean="0">
                <a:latin typeface="宋体" charset="-122"/>
                <a:ea typeface="宋体" charset="-122"/>
              </a:rPr>
              <a:t>重点推行范围</a:t>
            </a:r>
          </a:p>
          <a:p>
            <a:pPr>
              <a:lnSpc>
                <a:spcPct val="80000"/>
              </a:lnSpc>
              <a:buFont typeface="Arial" charset="0"/>
              <a:buNone/>
            </a:pPr>
            <a:endParaRPr lang="zh-CN" altLang="en-US" sz="2000" b="1" smtClean="0">
              <a:latin typeface="宋体" charset="-122"/>
              <a:ea typeface="宋体" charset="-122"/>
            </a:endParaRPr>
          </a:p>
          <a:p>
            <a:pPr>
              <a:lnSpc>
                <a:spcPct val="80000"/>
              </a:lnSpc>
              <a:buFont typeface="Arial" charset="0"/>
              <a:buNone/>
            </a:pPr>
            <a:r>
              <a:rPr lang="en-US" altLang="zh-CN" sz="2000" b="1" smtClean="0">
                <a:latin typeface="宋体" charset="-122"/>
                <a:ea typeface="宋体" charset="-122"/>
              </a:rPr>
              <a:t>【</a:t>
            </a:r>
            <a:r>
              <a:rPr lang="zh-CN" altLang="en-US" sz="2000" b="1" smtClean="0">
                <a:latin typeface="宋体" charset="-122"/>
                <a:ea typeface="宋体" charset="-122"/>
              </a:rPr>
              <a:t>人员范围</a:t>
            </a:r>
            <a:r>
              <a:rPr lang="en-US" altLang="zh-CN" sz="2000" b="1" smtClean="0">
                <a:latin typeface="宋体" charset="-122"/>
                <a:ea typeface="宋体" charset="-122"/>
              </a:rPr>
              <a:t>】</a:t>
            </a:r>
            <a:r>
              <a:rPr lang="zh-CN" altLang="en-US" sz="2000" b="1" smtClean="0">
                <a:latin typeface="宋体" charset="-122"/>
                <a:ea typeface="宋体" charset="-122"/>
              </a:rPr>
              <a:t>投保安全生产责任险的企业应当将</a:t>
            </a:r>
            <a:r>
              <a:rPr lang="zh-CN" altLang="en-US" sz="2000" b="1" smtClean="0">
                <a:solidFill>
                  <a:srgbClr val="FF0000"/>
                </a:solidFill>
                <a:latin typeface="宋体" charset="-122"/>
                <a:ea typeface="宋体" charset="-122"/>
              </a:rPr>
              <a:t>直接从事生产作业岗位工作的员工全部纳入</a:t>
            </a:r>
            <a:r>
              <a:rPr lang="zh-CN" altLang="en-US" sz="2000" b="1" smtClean="0">
                <a:latin typeface="宋体" charset="-122"/>
                <a:ea typeface="宋体" charset="-122"/>
              </a:rPr>
              <a:t>安全生产责任险参保范围。</a:t>
            </a:r>
          </a:p>
          <a:p>
            <a:pPr>
              <a:lnSpc>
                <a:spcPct val="80000"/>
              </a:lnSpc>
              <a:buFont typeface="Arial" charset="0"/>
              <a:buNone/>
            </a:pPr>
            <a:endParaRPr lang="zh-CN" altLang="en-US" sz="2000" b="1" smtClean="0">
              <a:latin typeface="宋体" charset="-122"/>
              <a:ea typeface="宋体" charset="-122"/>
            </a:endParaRPr>
          </a:p>
          <a:p>
            <a:pPr>
              <a:lnSpc>
                <a:spcPct val="80000"/>
              </a:lnSpc>
              <a:buFont typeface="Arial" charset="0"/>
              <a:buNone/>
            </a:pPr>
            <a:endParaRPr lang="zh-CN" altLang="en-US" sz="2000" b="1" smtClean="0">
              <a:latin typeface="宋体" charset="-122"/>
              <a:ea typeface="宋体"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组合 4"/>
          <p:cNvGrpSpPr>
            <a:grpSpLocks/>
          </p:cNvGrpSpPr>
          <p:nvPr/>
        </p:nvGrpSpPr>
        <p:grpSpPr bwMode="auto">
          <a:xfrm>
            <a:off x="827088" y="841375"/>
            <a:ext cx="7581900" cy="855663"/>
            <a:chOff x="323845" y="24339"/>
            <a:chExt cx="4533837" cy="856080"/>
          </a:xfrm>
        </p:grpSpPr>
        <p:sp>
          <p:nvSpPr>
            <p:cNvPr id="6" name="圆角矩形 5"/>
            <p:cNvSpPr/>
            <p:nvPr/>
          </p:nvSpPr>
          <p:spPr>
            <a:xfrm>
              <a:off x="323845" y="24339"/>
              <a:ext cx="4533837" cy="856080"/>
            </a:xfrm>
            <a:prstGeom prst="roundRect">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圆角矩形 4"/>
            <p:cNvSpPr/>
            <p:nvPr/>
          </p:nvSpPr>
          <p:spPr>
            <a:xfrm>
              <a:off x="365614" y="65634"/>
              <a:ext cx="4450299" cy="773490"/>
            </a:xfrm>
            <a:prstGeom prst="rect">
              <a:avLst/>
            </a:prstGeom>
          </p:spPr>
          <p:style>
            <a:lnRef idx="0">
              <a:scrgbClr r="0" g="0" b="0"/>
            </a:lnRef>
            <a:fillRef idx="0">
              <a:scrgbClr r="0" g="0" b="0"/>
            </a:fillRef>
            <a:effectRef idx="0">
              <a:scrgbClr r="0" g="0" b="0"/>
            </a:effectRef>
            <a:fontRef idx="minor">
              <a:schemeClr val="lt1"/>
            </a:fontRef>
          </p:style>
          <p:txBody>
            <a:bodyPr lIns="171368" tIns="0" rIns="171368" bIns="0" anchor="ctr"/>
            <a:lstStyle/>
            <a:p>
              <a:pPr algn="ctr" defTabSz="1244600">
                <a:lnSpc>
                  <a:spcPct val="90000"/>
                </a:lnSpc>
                <a:spcAft>
                  <a:spcPct val="35000"/>
                </a:spcAft>
                <a:defRPr/>
              </a:pPr>
              <a:r>
                <a:rPr lang="zh-CN" altLang="en-US" sz="3200" b="1">
                  <a:solidFill>
                    <a:schemeClr val="tx1"/>
                  </a:solidFill>
                  <a:latin typeface="宋体" charset="-122"/>
                  <a:ea typeface="宋体" charset="-122"/>
                </a:rPr>
                <a:t>目前企业投保面临的四大问题</a:t>
              </a:r>
            </a:p>
          </p:txBody>
        </p:sp>
      </p:grpSp>
      <p:graphicFrame>
        <p:nvGraphicFramePr>
          <p:cNvPr id="4" name="图示 3"/>
          <p:cNvGraphicFramePr/>
          <p:nvPr/>
        </p:nvGraphicFramePr>
        <p:xfrm>
          <a:off x="1049388" y="1667011"/>
          <a:ext cx="7191249" cy="3665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idx="4294967295"/>
          </p:nvPr>
        </p:nvSpPr>
        <p:spPr>
          <a:xfrm>
            <a:off x="-180975" y="120650"/>
            <a:ext cx="3600450" cy="612775"/>
          </a:xfrm>
        </p:spPr>
        <p:txBody>
          <a:bodyPr/>
          <a:lstStyle/>
          <a:p>
            <a:r>
              <a:rPr lang="zh-CN" altLang="en-US" sz="2600" b="1" smtClean="0">
                <a:solidFill>
                  <a:schemeClr val="bg1"/>
                </a:solidFill>
                <a:latin typeface="Times New Roman" pitchFamily="18" charset="0"/>
                <a:cs typeface="Times New Roman" pitchFamily="18" charset="0"/>
              </a:rPr>
              <a:t>保险责任</a:t>
            </a:r>
          </a:p>
        </p:txBody>
      </p:sp>
      <p:sp>
        <p:nvSpPr>
          <p:cNvPr id="39938" name="Rectangle 3"/>
          <p:cNvSpPr>
            <a:spLocks noGrp="1"/>
          </p:cNvSpPr>
          <p:nvPr>
            <p:ph type="body" idx="4294967295"/>
          </p:nvPr>
        </p:nvSpPr>
        <p:spPr/>
        <p:txBody>
          <a:bodyPr/>
          <a:lstStyle/>
          <a:p>
            <a:r>
              <a:rPr lang="en-US" altLang="zh-CN" sz="2800" smtClean="0"/>
              <a:t>【</a:t>
            </a:r>
            <a:r>
              <a:rPr lang="zh-CN" altLang="en-US" sz="2800" smtClean="0"/>
              <a:t>基本责任范围</a:t>
            </a:r>
            <a:r>
              <a:rPr lang="en-US" altLang="zh-CN" sz="2800" smtClean="0"/>
              <a:t>】</a:t>
            </a:r>
            <a:endParaRPr lang="zh-CN" altLang="en-US" sz="2800" smtClean="0"/>
          </a:p>
          <a:p>
            <a:pPr algn="just">
              <a:buFont typeface="Arial" charset="0"/>
              <a:buNone/>
            </a:pPr>
            <a:r>
              <a:rPr lang="zh-CN" altLang="en-US" sz="2800" smtClean="0"/>
              <a:t>      生产经营单位在生产经营活动中发生生产安全事故，造成的</a:t>
            </a:r>
            <a:r>
              <a:rPr lang="zh-CN" altLang="en-US" sz="2800" smtClean="0">
                <a:solidFill>
                  <a:srgbClr val="FF0000"/>
                </a:solidFill>
              </a:rPr>
              <a:t>从业人员</a:t>
            </a:r>
            <a:r>
              <a:rPr lang="zh-CN" altLang="en-US" sz="2800" smtClean="0"/>
              <a:t>或者</a:t>
            </a:r>
            <a:r>
              <a:rPr lang="zh-CN" altLang="en-US" sz="2800" smtClean="0">
                <a:solidFill>
                  <a:srgbClr val="FF0000"/>
                </a:solidFill>
              </a:rPr>
              <a:t>第三者</a:t>
            </a:r>
            <a:r>
              <a:rPr lang="zh-CN" altLang="en-US" sz="2800" smtClean="0"/>
              <a:t>的人身伤亡、伤残、急性职业中毒以及第三者的直接财产损失、</a:t>
            </a:r>
            <a:r>
              <a:rPr lang="zh-CN" altLang="en-US" sz="2800" smtClean="0">
                <a:solidFill>
                  <a:srgbClr val="FF0000"/>
                </a:solidFill>
              </a:rPr>
              <a:t>应急抢险救援费用</a:t>
            </a:r>
            <a:r>
              <a:rPr lang="zh-CN" altLang="en-US" sz="2800" smtClean="0"/>
              <a:t>，由保险公司在保险金额内负责生产经营单位应当依法承担的赔偿责任。</a:t>
            </a:r>
          </a:p>
          <a:p>
            <a:pPr algn="just">
              <a:buFont typeface="Arial" charset="0"/>
              <a:buNone/>
            </a:pPr>
            <a:endParaRPr lang="zh-CN" altLang="en-US" sz="2800" smtClean="0"/>
          </a:p>
          <a:p>
            <a:pPr algn="just">
              <a:buFont typeface="Arial" charset="0"/>
              <a:buNone/>
            </a:pPr>
            <a:r>
              <a:rPr lang="zh-CN" altLang="en-US" sz="2800" smtClean="0">
                <a:solidFill>
                  <a:srgbClr val="FF0000"/>
                </a:solidFill>
              </a:rPr>
              <a:t>企业是投保人和被保险人</a:t>
            </a:r>
            <a:endParaRPr lang="zh-CN" altLang="en-US" sz="2800" smtClean="0"/>
          </a:p>
          <a:p>
            <a:pPr algn="just">
              <a:buFont typeface="Arial" charset="0"/>
              <a:buNone/>
            </a:pPr>
            <a:endParaRPr lang="zh-CN" altLang="en-US" sz="28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AutoShape 5"/>
          <p:cNvSpPr>
            <a:spLocks noChangeArrowheads="1"/>
          </p:cNvSpPr>
          <p:nvPr/>
        </p:nvSpPr>
        <p:spPr bwMode="auto">
          <a:xfrm>
            <a:off x="1547813" y="1489075"/>
            <a:ext cx="1584325" cy="720725"/>
          </a:xfrm>
          <a:prstGeom prst="flowChartAlternateProcess">
            <a:avLst/>
          </a:prstGeom>
          <a:solidFill>
            <a:schemeClr val="accent1"/>
          </a:solidFill>
          <a:ln w="9525">
            <a:solidFill>
              <a:schemeClr val="tx1"/>
            </a:solidFill>
            <a:miter lim="800000"/>
            <a:headEnd/>
            <a:tailEnd/>
          </a:ln>
        </p:spPr>
        <p:txBody>
          <a:bodyPr wrap="none" anchor="ctr"/>
          <a:lstStyle/>
          <a:p>
            <a:endParaRPr lang="zh-CN" altLang="en-US"/>
          </a:p>
        </p:txBody>
      </p:sp>
      <p:sp>
        <p:nvSpPr>
          <p:cNvPr id="40962" name="Rectangle 2"/>
          <p:cNvSpPr>
            <a:spLocks noGrp="1"/>
          </p:cNvSpPr>
          <p:nvPr>
            <p:ph type="title" idx="4294967295"/>
          </p:nvPr>
        </p:nvSpPr>
        <p:spPr>
          <a:xfrm>
            <a:off x="250825" y="0"/>
            <a:ext cx="8229600" cy="952500"/>
          </a:xfrm>
        </p:spPr>
        <p:txBody>
          <a:bodyPr/>
          <a:lstStyle/>
          <a:p>
            <a:pPr algn="l"/>
            <a:r>
              <a:rPr lang="zh-CN" altLang="en-US" sz="3600" smtClean="0">
                <a:solidFill>
                  <a:schemeClr val="bg1"/>
                </a:solidFill>
              </a:rPr>
              <a:t>保障</a:t>
            </a:r>
            <a:r>
              <a:rPr lang="en-US" altLang="zh-CN" sz="3600" smtClean="0">
                <a:solidFill>
                  <a:schemeClr val="bg1"/>
                </a:solidFill>
              </a:rPr>
              <a:t>—</a:t>
            </a:r>
            <a:r>
              <a:rPr lang="zh-CN" altLang="en-US" sz="3600" smtClean="0">
                <a:solidFill>
                  <a:schemeClr val="bg1"/>
                </a:solidFill>
              </a:rPr>
              <a:t>全面</a:t>
            </a:r>
          </a:p>
        </p:txBody>
      </p:sp>
      <p:sp>
        <p:nvSpPr>
          <p:cNvPr id="40963" name="Rectangle 3"/>
          <p:cNvSpPr>
            <a:spLocks noGrp="1"/>
          </p:cNvSpPr>
          <p:nvPr>
            <p:ph type="body" idx="4294967295"/>
          </p:nvPr>
        </p:nvSpPr>
        <p:spPr>
          <a:xfrm>
            <a:off x="1692275" y="1633538"/>
            <a:ext cx="1584325" cy="574675"/>
          </a:xfrm>
        </p:spPr>
        <p:txBody>
          <a:bodyPr/>
          <a:lstStyle/>
          <a:p>
            <a:pPr eaLnBrk="1" fontAlgn="ctr">
              <a:lnSpc>
                <a:spcPct val="90000"/>
              </a:lnSpc>
              <a:buFont typeface="Arial" charset="0"/>
              <a:buNone/>
            </a:pPr>
            <a:r>
              <a:rPr lang="zh-CN" altLang="en-US" sz="2400" smtClean="0">
                <a:solidFill>
                  <a:schemeClr val="bg1"/>
                </a:solidFill>
              </a:rPr>
              <a:t>人身伤亡</a:t>
            </a:r>
          </a:p>
        </p:txBody>
      </p:sp>
      <p:sp>
        <p:nvSpPr>
          <p:cNvPr id="40964" name="AutoShape 9"/>
          <p:cNvSpPr>
            <a:spLocks noChangeArrowheads="1"/>
          </p:cNvSpPr>
          <p:nvPr/>
        </p:nvSpPr>
        <p:spPr bwMode="auto">
          <a:xfrm>
            <a:off x="1547813" y="3649663"/>
            <a:ext cx="1584325" cy="720725"/>
          </a:xfrm>
          <a:prstGeom prst="flowChartAlternateProcess">
            <a:avLst/>
          </a:prstGeom>
          <a:solidFill>
            <a:schemeClr val="accent1"/>
          </a:solidFill>
          <a:ln w="9525">
            <a:solidFill>
              <a:schemeClr val="tx1"/>
            </a:solidFill>
            <a:miter lim="800000"/>
            <a:headEnd/>
            <a:tailEnd/>
          </a:ln>
        </p:spPr>
        <p:txBody>
          <a:bodyPr wrap="none" anchor="ctr"/>
          <a:lstStyle/>
          <a:p>
            <a:endParaRPr lang="zh-CN" altLang="en-US"/>
          </a:p>
        </p:txBody>
      </p:sp>
      <p:sp>
        <p:nvSpPr>
          <p:cNvPr id="40965" name="AutoShape 10"/>
          <p:cNvSpPr>
            <a:spLocks noChangeArrowheads="1"/>
          </p:cNvSpPr>
          <p:nvPr/>
        </p:nvSpPr>
        <p:spPr bwMode="auto">
          <a:xfrm>
            <a:off x="1547813" y="2570163"/>
            <a:ext cx="1584325" cy="720725"/>
          </a:xfrm>
          <a:prstGeom prst="flowChartAlternateProcess">
            <a:avLst/>
          </a:prstGeom>
          <a:solidFill>
            <a:schemeClr val="accent1"/>
          </a:solidFill>
          <a:ln w="9525">
            <a:solidFill>
              <a:schemeClr val="tx1"/>
            </a:solidFill>
            <a:miter lim="800000"/>
            <a:headEnd/>
            <a:tailEnd/>
          </a:ln>
        </p:spPr>
        <p:txBody>
          <a:bodyPr wrap="none" anchor="ctr"/>
          <a:lstStyle/>
          <a:p>
            <a:endParaRPr lang="zh-CN" altLang="en-US"/>
          </a:p>
        </p:txBody>
      </p:sp>
      <p:sp>
        <p:nvSpPr>
          <p:cNvPr id="40966" name="Rectangle 11"/>
          <p:cNvSpPr>
            <a:spLocks/>
          </p:cNvSpPr>
          <p:nvPr/>
        </p:nvSpPr>
        <p:spPr bwMode="auto">
          <a:xfrm>
            <a:off x="1619250" y="2713038"/>
            <a:ext cx="1584325" cy="574675"/>
          </a:xfrm>
          <a:prstGeom prst="rect">
            <a:avLst/>
          </a:prstGeom>
          <a:noFill/>
          <a:ln w="9525">
            <a:noFill/>
            <a:miter lim="800000"/>
            <a:headEnd/>
            <a:tailEnd/>
          </a:ln>
        </p:spPr>
        <p:txBody>
          <a:bodyPr/>
          <a:lstStyle/>
          <a:p>
            <a:pPr marL="342900" indent="-342900" fontAlgn="ctr" hangingPunct="0">
              <a:lnSpc>
                <a:spcPct val="90000"/>
              </a:lnSpc>
              <a:spcBef>
                <a:spcPct val="20000"/>
              </a:spcBef>
              <a:buFont typeface="Arial" charset="0"/>
              <a:buNone/>
            </a:pPr>
            <a:r>
              <a:rPr lang="zh-CN" altLang="en-US" sz="2400">
                <a:solidFill>
                  <a:schemeClr val="bg1"/>
                </a:solidFill>
                <a:latin typeface="Franklin Gothic Medium" pitchFamily="34" charset="0"/>
                <a:ea typeface="微软雅黑" pitchFamily="34" charset="-122"/>
              </a:rPr>
              <a:t>财产损失</a:t>
            </a:r>
          </a:p>
        </p:txBody>
      </p:sp>
      <p:sp>
        <p:nvSpPr>
          <p:cNvPr id="40967" name="Rectangle 12"/>
          <p:cNvSpPr>
            <a:spLocks/>
          </p:cNvSpPr>
          <p:nvPr/>
        </p:nvSpPr>
        <p:spPr bwMode="auto">
          <a:xfrm>
            <a:off x="1692275" y="3794125"/>
            <a:ext cx="1584325" cy="574675"/>
          </a:xfrm>
          <a:prstGeom prst="rect">
            <a:avLst/>
          </a:prstGeom>
          <a:noFill/>
          <a:ln w="9525">
            <a:noFill/>
            <a:miter lim="800000"/>
            <a:headEnd/>
            <a:tailEnd/>
          </a:ln>
        </p:spPr>
        <p:txBody>
          <a:bodyPr/>
          <a:lstStyle/>
          <a:p>
            <a:pPr marL="342900" indent="-342900" fontAlgn="ctr" hangingPunct="0">
              <a:lnSpc>
                <a:spcPct val="90000"/>
              </a:lnSpc>
              <a:spcBef>
                <a:spcPct val="20000"/>
              </a:spcBef>
              <a:buFont typeface="Arial" charset="0"/>
              <a:buNone/>
            </a:pPr>
            <a:r>
              <a:rPr lang="zh-CN" altLang="en-US" sz="2400">
                <a:solidFill>
                  <a:schemeClr val="bg1"/>
                </a:solidFill>
                <a:latin typeface="Franklin Gothic Medium" pitchFamily="34" charset="0"/>
                <a:ea typeface="微软雅黑" pitchFamily="34" charset="-122"/>
              </a:rPr>
              <a:t>费用支出</a:t>
            </a:r>
          </a:p>
        </p:txBody>
      </p:sp>
      <p:sp>
        <p:nvSpPr>
          <p:cNvPr id="40968" name="Line 13"/>
          <p:cNvSpPr>
            <a:spLocks noChangeShapeType="1"/>
          </p:cNvSpPr>
          <p:nvPr/>
        </p:nvSpPr>
        <p:spPr bwMode="auto">
          <a:xfrm flipV="1">
            <a:off x="3132138" y="1633538"/>
            <a:ext cx="647700" cy="287337"/>
          </a:xfrm>
          <a:prstGeom prst="line">
            <a:avLst/>
          </a:prstGeom>
          <a:noFill/>
          <a:ln w="9525">
            <a:solidFill>
              <a:schemeClr val="tx1"/>
            </a:solidFill>
            <a:round/>
            <a:headEnd/>
            <a:tailEnd/>
          </a:ln>
        </p:spPr>
        <p:txBody>
          <a:bodyPr/>
          <a:lstStyle/>
          <a:p>
            <a:endParaRPr lang="zh-CN" altLang="en-US"/>
          </a:p>
        </p:txBody>
      </p:sp>
      <p:sp>
        <p:nvSpPr>
          <p:cNvPr id="40969" name="Line 14"/>
          <p:cNvSpPr>
            <a:spLocks noChangeShapeType="1"/>
          </p:cNvSpPr>
          <p:nvPr/>
        </p:nvSpPr>
        <p:spPr bwMode="auto">
          <a:xfrm>
            <a:off x="3132138" y="1920875"/>
            <a:ext cx="647700" cy="215900"/>
          </a:xfrm>
          <a:prstGeom prst="line">
            <a:avLst/>
          </a:prstGeom>
          <a:noFill/>
          <a:ln w="9525">
            <a:solidFill>
              <a:schemeClr val="tx1"/>
            </a:solidFill>
            <a:round/>
            <a:headEnd/>
            <a:tailEnd/>
          </a:ln>
        </p:spPr>
        <p:txBody>
          <a:bodyPr/>
          <a:lstStyle/>
          <a:p>
            <a:endParaRPr lang="zh-CN" altLang="en-US"/>
          </a:p>
        </p:txBody>
      </p:sp>
      <p:sp>
        <p:nvSpPr>
          <p:cNvPr id="40970" name="Line 15"/>
          <p:cNvSpPr>
            <a:spLocks noChangeShapeType="1"/>
          </p:cNvSpPr>
          <p:nvPr/>
        </p:nvSpPr>
        <p:spPr bwMode="auto">
          <a:xfrm flipV="1">
            <a:off x="3132138" y="2928938"/>
            <a:ext cx="647700" cy="0"/>
          </a:xfrm>
          <a:prstGeom prst="line">
            <a:avLst/>
          </a:prstGeom>
          <a:noFill/>
          <a:ln w="9525">
            <a:solidFill>
              <a:schemeClr val="tx1"/>
            </a:solidFill>
            <a:round/>
            <a:headEnd/>
            <a:tailEnd/>
          </a:ln>
        </p:spPr>
        <p:txBody>
          <a:bodyPr/>
          <a:lstStyle/>
          <a:p>
            <a:endParaRPr lang="zh-CN" altLang="en-US"/>
          </a:p>
        </p:txBody>
      </p:sp>
      <p:sp>
        <p:nvSpPr>
          <p:cNvPr id="40971" name="Line 17"/>
          <p:cNvSpPr>
            <a:spLocks noChangeShapeType="1"/>
          </p:cNvSpPr>
          <p:nvPr/>
        </p:nvSpPr>
        <p:spPr bwMode="auto">
          <a:xfrm>
            <a:off x="3132138" y="4010025"/>
            <a:ext cx="649287" cy="1588"/>
          </a:xfrm>
          <a:prstGeom prst="line">
            <a:avLst/>
          </a:prstGeom>
          <a:noFill/>
          <a:ln w="9525">
            <a:solidFill>
              <a:schemeClr val="tx1"/>
            </a:solidFill>
            <a:round/>
            <a:headEnd/>
            <a:tailEnd/>
          </a:ln>
        </p:spPr>
        <p:txBody>
          <a:bodyPr/>
          <a:lstStyle/>
          <a:p>
            <a:endParaRPr lang="zh-CN" altLang="en-US"/>
          </a:p>
        </p:txBody>
      </p:sp>
      <p:sp>
        <p:nvSpPr>
          <p:cNvPr id="40972" name="AutoShape 18"/>
          <p:cNvSpPr>
            <a:spLocks noChangeArrowheads="1"/>
          </p:cNvSpPr>
          <p:nvPr/>
        </p:nvSpPr>
        <p:spPr bwMode="auto">
          <a:xfrm>
            <a:off x="3779838" y="1273175"/>
            <a:ext cx="1657350" cy="504825"/>
          </a:xfrm>
          <a:prstGeom prst="roundRect">
            <a:avLst>
              <a:gd name="adj" fmla="val 16667"/>
            </a:avLst>
          </a:prstGeom>
          <a:solidFill>
            <a:schemeClr val="accent1"/>
          </a:solidFill>
          <a:ln w="9525">
            <a:solidFill>
              <a:schemeClr val="tx1"/>
            </a:solidFill>
            <a:round/>
            <a:headEnd/>
            <a:tailEnd/>
          </a:ln>
        </p:spPr>
        <p:txBody>
          <a:bodyPr wrap="none" anchor="ctr"/>
          <a:lstStyle/>
          <a:p>
            <a:endParaRPr lang="zh-CN" altLang="en-US"/>
          </a:p>
        </p:txBody>
      </p:sp>
      <p:sp>
        <p:nvSpPr>
          <p:cNvPr id="40973" name="AutoShape 19"/>
          <p:cNvSpPr>
            <a:spLocks noChangeArrowheads="1"/>
          </p:cNvSpPr>
          <p:nvPr/>
        </p:nvSpPr>
        <p:spPr bwMode="auto">
          <a:xfrm>
            <a:off x="3779838" y="1993900"/>
            <a:ext cx="1657350" cy="504825"/>
          </a:xfrm>
          <a:prstGeom prst="roundRect">
            <a:avLst>
              <a:gd name="adj" fmla="val 16667"/>
            </a:avLst>
          </a:prstGeom>
          <a:solidFill>
            <a:schemeClr val="accent1"/>
          </a:solidFill>
          <a:ln w="9525">
            <a:solidFill>
              <a:schemeClr val="tx1"/>
            </a:solidFill>
            <a:round/>
            <a:headEnd/>
            <a:tailEnd/>
          </a:ln>
        </p:spPr>
        <p:txBody>
          <a:bodyPr wrap="none" anchor="ctr"/>
          <a:lstStyle/>
          <a:p>
            <a:endParaRPr lang="zh-CN" altLang="en-US"/>
          </a:p>
        </p:txBody>
      </p:sp>
      <p:sp>
        <p:nvSpPr>
          <p:cNvPr id="40974" name="Rectangle 20"/>
          <p:cNvSpPr>
            <a:spLocks/>
          </p:cNvSpPr>
          <p:nvPr/>
        </p:nvSpPr>
        <p:spPr bwMode="auto">
          <a:xfrm>
            <a:off x="3708400" y="1344613"/>
            <a:ext cx="1584325" cy="431800"/>
          </a:xfrm>
          <a:prstGeom prst="rect">
            <a:avLst/>
          </a:prstGeom>
          <a:noFill/>
          <a:ln w="9525">
            <a:noFill/>
            <a:miter lim="800000"/>
            <a:headEnd/>
            <a:tailEnd/>
          </a:ln>
        </p:spPr>
        <p:txBody>
          <a:bodyPr/>
          <a:lstStyle/>
          <a:p>
            <a:pPr marL="342900" indent="-342900" algn="ctr" fontAlgn="ctr" hangingPunct="0">
              <a:lnSpc>
                <a:spcPct val="90000"/>
              </a:lnSpc>
              <a:spcBef>
                <a:spcPct val="20000"/>
              </a:spcBef>
              <a:buFont typeface="Arial" charset="0"/>
              <a:buNone/>
            </a:pPr>
            <a:r>
              <a:rPr lang="zh-CN" altLang="en-US">
                <a:solidFill>
                  <a:schemeClr val="bg1"/>
                </a:solidFill>
                <a:latin typeface="Franklin Gothic Medium" pitchFamily="34" charset="0"/>
                <a:ea typeface="微软雅黑" pitchFamily="34" charset="-122"/>
              </a:rPr>
              <a:t>员工人身伤亡</a:t>
            </a:r>
          </a:p>
        </p:txBody>
      </p:sp>
      <p:sp>
        <p:nvSpPr>
          <p:cNvPr id="40975" name="Rectangle 21"/>
          <p:cNvSpPr>
            <a:spLocks/>
          </p:cNvSpPr>
          <p:nvPr/>
        </p:nvSpPr>
        <p:spPr bwMode="auto">
          <a:xfrm>
            <a:off x="3779838" y="2065338"/>
            <a:ext cx="1800225" cy="431800"/>
          </a:xfrm>
          <a:prstGeom prst="rect">
            <a:avLst/>
          </a:prstGeom>
          <a:noFill/>
          <a:ln w="9525">
            <a:noFill/>
            <a:miter lim="800000"/>
            <a:headEnd/>
            <a:tailEnd/>
          </a:ln>
        </p:spPr>
        <p:txBody>
          <a:bodyPr/>
          <a:lstStyle/>
          <a:p>
            <a:pPr marL="342900" indent="-342900" algn="ctr" fontAlgn="ctr" hangingPunct="0">
              <a:lnSpc>
                <a:spcPct val="90000"/>
              </a:lnSpc>
              <a:spcBef>
                <a:spcPct val="20000"/>
              </a:spcBef>
              <a:buFont typeface="Arial" charset="0"/>
              <a:buNone/>
            </a:pPr>
            <a:r>
              <a:rPr lang="zh-CN" altLang="en-US">
                <a:solidFill>
                  <a:schemeClr val="bg1"/>
                </a:solidFill>
                <a:latin typeface="Franklin Gothic Medium" pitchFamily="34" charset="0"/>
                <a:ea typeface="微软雅黑" pitchFamily="34" charset="-122"/>
              </a:rPr>
              <a:t>第三者人身伤亡</a:t>
            </a:r>
          </a:p>
        </p:txBody>
      </p:sp>
      <p:sp>
        <p:nvSpPr>
          <p:cNvPr id="40976" name="AutoShape 22"/>
          <p:cNvSpPr>
            <a:spLocks noChangeArrowheads="1"/>
          </p:cNvSpPr>
          <p:nvPr/>
        </p:nvSpPr>
        <p:spPr bwMode="auto">
          <a:xfrm>
            <a:off x="3779838" y="2641600"/>
            <a:ext cx="1728787" cy="720725"/>
          </a:xfrm>
          <a:prstGeom prst="roundRect">
            <a:avLst>
              <a:gd name="adj" fmla="val 16667"/>
            </a:avLst>
          </a:prstGeom>
          <a:solidFill>
            <a:schemeClr val="accent1"/>
          </a:solidFill>
          <a:ln w="9525">
            <a:solidFill>
              <a:schemeClr val="tx1"/>
            </a:solidFill>
            <a:round/>
            <a:headEnd/>
            <a:tailEnd/>
          </a:ln>
        </p:spPr>
        <p:txBody>
          <a:bodyPr wrap="none" anchor="ctr"/>
          <a:lstStyle/>
          <a:p>
            <a:endParaRPr lang="zh-CN" altLang="en-US"/>
          </a:p>
        </p:txBody>
      </p:sp>
      <p:sp>
        <p:nvSpPr>
          <p:cNvPr id="40977" name="Rectangle 23"/>
          <p:cNvSpPr>
            <a:spLocks/>
          </p:cNvSpPr>
          <p:nvPr/>
        </p:nvSpPr>
        <p:spPr bwMode="auto">
          <a:xfrm>
            <a:off x="3779838" y="2713038"/>
            <a:ext cx="1873250" cy="431800"/>
          </a:xfrm>
          <a:prstGeom prst="rect">
            <a:avLst/>
          </a:prstGeom>
          <a:noFill/>
          <a:ln w="9525">
            <a:noFill/>
            <a:miter lim="800000"/>
            <a:headEnd/>
            <a:tailEnd/>
          </a:ln>
        </p:spPr>
        <p:txBody>
          <a:bodyPr/>
          <a:lstStyle/>
          <a:p>
            <a:pPr marL="342900" indent="-342900" algn="ctr" fontAlgn="ctr" hangingPunct="0">
              <a:lnSpc>
                <a:spcPct val="90000"/>
              </a:lnSpc>
              <a:spcBef>
                <a:spcPct val="20000"/>
              </a:spcBef>
              <a:buFont typeface="Arial" charset="0"/>
              <a:buNone/>
            </a:pPr>
            <a:r>
              <a:rPr lang="zh-CN" altLang="en-US">
                <a:solidFill>
                  <a:schemeClr val="bg1"/>
                </a:solidFill>
                <a:latin typeface="Franklin Gothic Medium" pitchFamily="34" charset="0"/>
                <a:ea typeface="微软雅黑" pitchFamily="34" charset="-122"/>
              </a:rPr>
              <a:t>第三者</a:t>
            </a:r>
          </a:p>
          <a:p>
            <a:pPr marL="342900" indent="-342900" algn="ctr" fontAlgn="ctr" hangingPunct="0">
              <a:lnSpc>
                <a:spcPct val="90000"/>
              </a:lnSpc>
              <a:spcBef>
                <a:spcPct val="20000"/>
              </a:spcBef>
              <a:buFont typeface="Arial" charset="0"/>
              <a:buNone/>
            </a:pPr>
            <a:r>
              <a:rPr lang="zh-CN" altLang="en-US">
                <a:solidFill>
                  <a:schemeClr val="bg1"/>
                </a:solidFill>
                <a:latin typeface="Franklin Gothic Medium" pitchFamily="34" charset="0"/>
                <a:ea typeface="微软雅黑" pitchFamily="34" charset="-122"/>
              </a:rPr>
              <a:t>直接财产损失</a:t>
            </a:r>
          </a:p>
        </p:txBody>
      </p:sp>
      <p:sp>
        <p:nvSpPr>
          <p:cNvPr id="40978" name="AutoShape 24"/>
          <p:cNvSpPr>
            <a:spLocks noChangeArrowheads="1"/>
          </p:cNvSpPr>
          <p:nvPr/>
        </p:nvSpPr>
        <p:spPr bwMode="auto">
          <a:xfrm>
            <a:off x="3779838" y="3721100"/>
            <a:ext cx="1657350" cy="504825"/>
          </a:xfrm>
          <a:prstGeom prst="roundRect">
            <a:avLst>
              <a:gd name="adj" fmla="val 16667"/>
            </a:avLst>
          </a:prstGeom>
          <a:solidFill>
            <a:schemeClr val="accent1"/>
          </a:solidFill>
          <a:ln w="9525">
            <a:solidFill>
              <a:schemeClr val="tx1"/>
            </a:solidFill>
            <a:round/>
            <a:headEnd/>
            <a:tailEnd/>
          </a:ln>
        </p:spPr>
        <p:txBody>
          <a:bodyPr wrap="none" anchor="ctr"/>
          <a:lstStyle/>
          <a:p>
            <a:endParaRPr lang="zh-CN" altLang="en-US"/>
          </a:p>
        </p:txBody>
      </p:sp>
      <p:sp>
        <p:nvSpPr>
          <p:cNvPr id="40979" name="Rectangle 25"/>
          <p:cNvSpPr>
            <a:spLocks/>
          </p:cNvSpPr>
          <p:nvPr/>
        </p:nvSpPr>
        <p:spPr bwMode="auto">
          <a:xfrm>
            <a:off x="3779838" y="3794125"/>
            <a:ext cx="1800225" cy="431800"/>
          </a:xfrm>
          <a:prstGeom prst="rect">
            <a:avLst/>
          </a:prstGeom>
          <a:noFill/>
          <a:ln w="9525">
            <a:noFill/>
            <a:miter lim="800000"/>
            <a:headEnd/>
            <a:tailEnd/>
          </a:ln>
        </p:spPr>
        <p:txBody>
          <a:bodyPr/>
          <a:lstStyle/>
          <a:p>
            <a:pPr marL="342900" indent="-342900" algn="ctr" fontAlgn="ctr" hangingPunct="0">
              <a:lnSpc>
                <a:spcPct val="90000"/>
              </a:lnSpc>
              <a:spcBef>
                <a:spcPct val="20000"/>
              </a:spcBef>
              <a:buFont typeface="Arial" charset="0"/>
              <a:buNone/>
            </a:pPr>
            <a:r>
              <a:rPr lang="zh-CN" altLang="en-US">
                <a:solidFill>
                  <a:schemeClr val="bg1"/>
                </a:solidFill>
                <a:latin typeface="Franklin Gothic Medium" pitchFamily="34" charset="0"/>
                <a:ea typeface="微软雅黑" pitchFamily="34" charset="-122"/>
              </a:rPr>
              <a:t>应急救援费用</a:t>
            </a:r>
          </a:p>
        </p:txBody>
      </p:sp>
      <p:sp>
        <p:nvSpPr>
          <p:cNvPr id="25" name="TextBox 24"/>
          <p:cNvSpPr txBox="1">
            <a:spLocks noChangeArrowheads="1"/>
          </p:cNvSpPr>
          <p:nvPr/>
        </p:nvSpPr>
        <p:spPr bwMode="auto">
          <a:xfrm>
            <a:off x="6011863" y="1344613"/>
            <a:ext cx="2590800" cy="457200"/>
          </a:xfrm>
          <a:prstGeom prst="rect">
            <a:avLst/>
          </a:prstGeom>
          <a:noFill/>
          <a:ln w="9525">
            <a:noFill/>
            <a:miter lim="800000"/>
            <a:headEnd/>
            <a:tailEnd/>
          </a:ln>
        </p:spPr>
        <p:txBody>
          <a:bodyPr>
            <a:spAutoFit/>
          </a:bodyPr>
          <a:lstStyle/>
          <a:p>
            <a:pPr algn="ctr"/>
            <a:r>
              <a:rPr lang="zh-CN" altLang="en-US" sz="2400" b="1">
                <a:latin typeface="宋体" charset="-122"/>
              </a:rPr>
              <a:t>取代雇主责任险</a:t>
            </a:r>
          </a:p>
        </p:txBody>
      </p:sp>
      <p:sp>
        <p:nvSpPr>
          <p:cNvPr id="24" name="TextBox 23"/>
          <p:cNvSpPr txBox="1">
            <a:spLocks noChangeArrowheads="1"/>
          </p:cNvSpPr>
          <p:nvPr/>
        </p:nvSpPr>
        <p:spPr bwMode="auto">
          <a:xfrm>
            <a:off x="6227763" y="2281238"/>
            <a:ext cx="2362200" cy="457200"/>
          </a:xfrm>
          <a:prstGeom prst="rect">
            <a:avLst/>
          </a:prstGeom>
          <a:noFill/>
          <a:ln w="9525">
            <a:noFill/>
            <a:miter lim="800000"/>
            <a:headEnd/>
            <a:tailEnd/>
          </a:ln>
        </p:spPr>
        <p:txBody>
          <a:bodyPr>
            <a:spAutoFit/>
          </a:bodyPr>
          <a:lstStyle/>
          <a:p>
            <a:pPr algn="ctr"/>
            <a:r>
              <a:rPr lang="zh-CN" altLang="en-US" sz="2400" b="1">
                <a:latin typeface="宋体" charset="-122"/>
              </a:rPr>
              <a:t>取代公众责任险</a:t>
            </a:r>
          </a:p>
        </p:txBody>
      </p:sp>
      <p:sp>
        <p:nvSpPr>
          <p:cNvPr id="31" name="TextBox 30"/>
          <p:cNvSpPr txBox="1">
            <a:spLocks noChangeArrowheads="1"/>
          </p:cNvSpPr>
          <p:nvPr/>
        </p:nvSpPr>
        <p:spPr bwMode="auto">
          <a:xfrm>
            <a:off x="5724525" y="3649663"/>
            <a:ext cx="2447925" cy="457200"/>
          </a:xfrm>
          <a:prstGeom prst="rect">
            <a:avLst/>
          </a:prstGeom>
          <a:noFill/>
          <a:ln w="9525">
            <a:noFill/>
            <a:miter lim="800000"/>
            <a:headEnd/>
            <a:tailEnd/>
          </a:ln>
        </p:spPr>
        <p:txBody>
          <a:bodyPr>
            <a:spAutoFit/>
          </a:bodyPr>
          <a:lstStyle/>
          <a:p>
            <a:pPr algn="ctr"/>
            <a:r>
              <a:rPr lang="zh-CN" altLang="en-US" sz="2400" b="1">
                <a:latin typeface="宋体" charset="-122"/>
              </a:rPr>
              <a:t>特有保障</a:t>
            </a:r>
          </a:p>
        </p:txBody>
      </p:sp>
      <p:cxnSp>
        <p:nvCxnSpPr>
          <p:cNvPr id="29" name="直接箭头连接符 28"/>
          <p:cNvCxnSpPr/>
          <p:nvPr/>
        </p:nvCxnSpPr>
        <p:spPr bwMode="auto">
          <a:xfrm>
            <a:off x="5508625" y="1562100"/>
            <a:ext cx="533400" cy="0"/>
          </a:xfrm>
          <a:prstGeom prst="straightConnector1">
            <a:avLst/>
          </a:prstGeom>
          <a:ln w="19050">
            <a:solidFill>
              <a:srgbClr val="FC0629"/>
            </a:solidFill>
            <a:headEnd type="none" w="med" len="med"/>
            <a:tailEnd type="arrow"/>
          </a:ln>
        </p:spPr>
        <p:style>
          <a:lnRef idx="1">
            <a:schemeClr val="accent3"/>
          </a:lnRef>
          <a:fillRef idx="0">
            <a:schemeClr val="accent3"/>
          </a:fillRef>
          <a:effectRef idx="0">
            <a:schemeClr val="accent3"/>
          </a:effectRef>
          <a:fontRef idx="minor">
            <a:schemeClr val="tx1"/>
          </a:fontRef>
        </p:style>
      </p:cxnSp>
      <p:sp>
        <p:nvSpPr>
          <p:cNvPr id="23" name="右大括号 22"/>
          <p:cNvSpPr/>
          <p:nvPr/>
        </p:nvSpPr>
        <p:spPr bwMode="auto">
          <a:xfrm>
            <a:off x="5580063" y="2136775"/>
            <a:ext cx="576262" cy="936625"/>
          </a:xfrm>
          <a:prstGeom prst="rightBrac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lstStyle/>
          <a:p>
            <a:pPr algn="ctr">
              <a:defRPr/>
            </a:pPr>
            <a:endParaRPr lang="zh-CN" altLang="en-US" b="1"/>
          </a:p>
        </p:txBody>
      </p:sp>
      <p:cxnSp>
        <p:nvCxnSpPr>
          <p:cNvPr id="2" name="直接箭头连接符 28"/>
          <p:cNvCxnSpPr/>
          <p:nvPr/>
        </p:nvCxnSpPr>
        <p:spPr bwMode="auto">
          <a:xfrm>
            <a:off x="5580063" y="3937000"/>
            <a:ext cx="533400" cy="0"/>
          </a:xfrm>
          <a:prstGeom prst="straightConnector1">
            <a:avLst/>
          </a:prstGeom>
          <a:ln w="19050">
            <a:solidFill>
              <a:srgbClr val="FC0629"/>
            </a:solidFill>
            <a:headEnd type="none" w="med" len="med"/>
            <a:tailEnd type="arrow"/>
          </a:ln>
        </p:spPr>
        <p:style>
          <a:lnRef idx="1">
            <a:schemeClr val="accent3"/>
          </a:lnRef>
          <a:fillRef idx="0">
            <a:schemeClr val="accent3"/>
          </a:fillRef>
          <a:effectRef idx="0">
            <a:schemeClr val="accent3"/>
          </a:effectRef>
          <a:fontRef idx="minor">
            <a:schemeClr val="tx1"/>
          </a:fontRef>
        </p:style>
      </p:cxnSp>
      <p:sp>
        <p:nvSpPr>
          <p:cNvPr id="40986" name="Rectangle 33"/>
          <p:cNvSpPr>
            <a:spLocks noChangeArrowheads="1"/>
          </p:cNvSpPr>
          <p:nvPr/>
        </p:nvSpPr>
        <p:spPr bwMode="auto">
          <a:xfrm>
            <a:off x="827088" y="4657725"/>
            <a:ext cx="6126162" cy="396875"/>
          </a:xfrm>
          <a:prstGeom prst="rect">
            <a:avLst/>
          </a:prstGeom>
          <a:noFill/>
          <a:ln w="9525">
            <a:noFill/>
            <a:miter lim="800000"/>
            <a:headEnd/>
            <a:tailEnd/>
          </a:ln>
        </p:spPr>
        <p:txBody>
          <a:bodyPr anchor="ctr">
            <a:spAutoFit/>
          </a:bodyPr>
          <a:lstStyle/>
          <a:p>
            <a:r>
              <a:rPr lang="zh-CN" altLang="en-US" sz="2000"/>
              <a:t>责任范围不得小于本方案规定的“基本责任范围”。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p:bldP spid="31" grpId="0"/>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2"/>
          <p:cNvSpPr>
            <a:spLocks noGrp="1" noChangeArrowheads="1"/>
          </p:cNvSpPr>
          <p:nvPr>
            <p:ph type="title" idx="4294967295"/>
          </p:nvPr>
        </p:nvSpPr>
        <p:spPr>
          <a:xfrm>
            <a:off x="250825" y="265113"/>
            <a:ext cx="2376488" cy="358775"/>
          </a:xfrm>
        </p:spPr>
        <p:txBody>
          <a:bodyPr/>
          <a:lstStyle/>
          <a:p>
            <a:pPr algn="l" eaLnBrk="1" hangingPunct="1"/>
            <a:r>
              <a:rPr lang="zh-CN" altLang="en-US" sz="2400" b="1" smtClean="0">
                <a:solidFill>
                  <a:schemeClr val="bg1"/>
                </a:solidFill>
              </a:rPr>
              <a:t>保险费率</a:t>
            </a:r>
          </a:p>
        </p:txBody>
      </p:sp>
      <p:sp>
        <p:nvSpPr>
          <p:cNvPr id="41986" name="Rectangle 4"/>
          <p:cNvSpPr>
            <a:spLocks noChangeArrowheads="1"/>
          </p:cNvSpPr>
          <p:nvPr/>
        </p:nvSpPr>
        <p:spPr bwMode="auto">
          <a:xfrm>
            <a:off x="179388" y="912813"/>
            <a:ext cx="8785225" cy="1190625"/>
          </a:xfrm>
          <a:prstGeom prst="rect">
            <a:avLst/>
          </a:prstGeom>
          <a:noFill/>
          <a:ln w="9525">
            <a:noFill/>
            <a:miter lim="800000"/>
            <a:headEnd/>
            <a:tailEnd/>
          </a:ln>
        </p:spPr>
        <p:txBody>
          <a:bodyPr>
            <a:spAutoFit/>
          </a:bodyPr>
          <a:lstStyle/>
          <a:p>
            <a:r>
              <a:rPr lang="zh-CN" altLang="en-US" b="1"/>
              <a:t>按照投保企业风险程度、以往事故记录、赔付率等实行差别费率和浮动费率机制。充分运用保险价格杠杆的手段，激励企业重视安全生产工作，提高安全生产管理水平。保险费率根据上年安全生产状况一年浮动一次（按照生产经营周期投保的除外），在基准费率的基础上累计上浮或下浮均不得超过</a:t>
            </a:r>
            <a:r>
              <a:rPr lang="en-US" altLang="zh-CN" b="1"/>
              <a:t>30%</a:t>
            </a:r>
            <a:r>
              <a:rPr lang="zh-CN" altLang="en-US" b="1"/>
              <a:t>。</a:t>
            </a:r>
          </a:p>
        </p:txBody>
      </p:sp>
      <p:pic>
        <p:nvPicPr>
          <p:cNvPr id="41987" name="Picture 2" descr="C:\Users\Administrator\Desktop\20071127111059786_2.jpg"/>
          <p:cNvPicPr>
            <a:picLocks noChangeAspect="1" noChangeArrowheads="1"/>
          </p:cNvPicPr>
          <p:nvPr/>
        </p:nvPicPr>
        <p:blipFill>
          <a:blip r:embed="rId2"/>
          <a:srcRect/>
          <a:stretch>
            <a:fillRect/>
          </a:stretch>
        </p:blipFill>
        <p:spPr bwMode="auto">
          <a:xfrm>
            <a:off x="0" y="4010025"/>
            <a:ext cx="2057400" cy="1258888"/>
          </a:xfrm>
          <a:prstGeom prst="rect">
            <a:avLst/>
          </a:prstGeom>
          <a:noFill/>
          <a:ln w="9525">
            <a:noFill/>
            <a:miter lim="800000"/>
            <a:headEnd/>
            <a:tailEnd/>
          </a:ln>
        </p:spPr>
      </p:pic>
      <p:pic>
        <p:nvPicPr>
          <p:cNvPr id="41988" name="Picture 8" descr="4_UF5N77~D(C{)A}N17R@GF"/>
          <p:cNvPicPr>
            <a:picLocks noChangeAspect="1" noChangeArrowheads="1"/>
          </p:cNvPicPr>
          <p:nvPr/>
        </p:nvPicPr>
        <p:blipFill>
          <a:blip r:embed="rId3"/>
          <a:srcRect/>
          <a:stretch>
            <a:fillRect/>
          </a:stretch>
        </p:blipFill>
        <p:spPr bwMode="auto">
          <a:xfrm>
            <a:off x="1979613" y="2209800"/>
            <a:ext cx="6911975" cy="305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6" descr="t01623991ef35310c3b"/>
          <p:cNvPicPr>
            <a:picLocks noChangeAspect="1" noChangeArrowheads="1"/>
          </p:cNvPicPr>
          <p:nvPr/>
        </p:nvPicPr>
        <p:blipFill>
          <a:blip r:embed="rId2"/>
          <a:srcRect/>
          <a:stretch>
            <a:fillRect/>
          </a:stretch>
        </p:blipFill>
        <p:spPr bwMode="auto">
          <a:xfrm>
            <a:off x="6588125" y="1344613"/>
            <a:ext cx="2289175" cy="1990725"/>
          </a:xfrm>
          <a:prstGeom prst="rect">
            <a:avLst/>
          </a:prstGeom>
          <a:noFill/>
        </p:spPr>
      </p:pic>
      <p:sp>
        <p:nvSpPr>
          <p:cNvPr id="43009" name="Rectangle 2"/>
          <p:cNvSpPr>
            <a:spLocks noGrp="1"/>
          </p:cNvSpPr>
          <p:nvPr>
            <p:ph type="title" idx="4294967295"/>
          </p:nvPr>
        </p:nvSpPr>
        <p:spPr>
          <a:xfrm>
            <a:off x="250825" y="120650"/>
            <a:ext cx="4176713" cy="612775"/>
          </a:xfrm>
        </p:spPr>
        <p:txBody>
          <a:bodyPr/>
          <a:lstStyle/>
          <a:p>
            <a:r>
              <a:rPr lang="zh-CN" altLang="en-US" sz="2800" smtClean="0">
                <a:solidFill>
                  <a:schemeClr val="bg1"/>
                </a:solidFill>
              </a:rPr>
              <a:t>安全管理和风险防范服务</a:t>
            </a:r>
            <a:endParaRPr lang="zh-CN" altLang="en-US" sz="4000" b="1" smtClean="0">
              <a:solidFill>
                <a:schemeClr val="bg1"/>
              </a:solidFill>
            </a:endParaRPr>
          </a:p>
        </p:txBody>
      </p:sp>
      <p:sp>
        <p:nvSpPr>
          <p:cNvPr id="43010" name="Rectangle 3"/>
          <p:cNvSpPr>
            <a:spLocks noGrp="1"/>
          </p:cNvSpPr>
          <p:nvPr>
            <p:ph type="body" idx="4294967295"/>
          </p:nvPr>
        </p:nvSpPr>
        <p:spPr>
          <a:xfrm>
            <a:off x="287338" y="769938"/>
            <a:ext cx="8856662" cy="4464050"/>
          </a:xfrm>
        </p:spPr>
        <p:txBody>
          <a:bodyPr/>
          <a:lstStyle/>
          <a:p>
            <a:pPr>
              <a:buFont typeface="Arial" charset="0"/>
              <a:buNone/>
            </a:pPr>
            <a:r>
              <a:rPr lang="en-US" altLang="zh-CN" sz="1800" smtClean="0">
                <a:solidFill>
                  <a:srgbClr val="FF0000"/>
                </a:solidFill>
              </a:rPr>
              <a:t>1.</a:t>
            </a:r>
            <a:r>
              <a:rPr lang="zh-CN" altLang="en-US" sz="1800" smtClean="0">
                <a:solidFill>
                  <a:srgbClr val="FF0000"/>
                </a:solidFill>
              </a:rPr>
              <a:t>培训宣导                                         </a:t>
            </a:r>
            <a:r>
              <a:rPr lang="en-US" altLang="zh-CN" sz="1800" smtClean="0">
                <a:solidFill>
                  <a:srgbClr val="FF0000"/>
                </a:solidFill>
              </a:rPr>
              <a:t>2.</a:t>
            </a:r>
            <a:r>
              <a:rPr lang="zh-CN" altLang="en-US" sz="1800" smtClean="0">
                <a:solidFill>
                  <a:srgbClr val="FF0000"/>
                </a:solidFill>
              </a:rPr>
              <a:t>安全检查                                </a:t>
            </a:r>
            <a:r>
              <a:rPr lang="en-US" altLang="zh-CN" sz="1800" smtClean="0">
                <a:solidFill>
                  <a:srgbClr val="FF0000"/>
                </a:solidFill>
              </a:rPr>
              <a:t>3.</a:t>
            </a:r>
            <a:r>
              <a:rPr lang="zh-CN" altLang="en-US" sz="1800" smtClean="0">
                <a:solidFill>
                  <a:srgbClr val="FF0000"/>
                </a:solidFill>
              </a:rPr>
              <a:t>行业交流</a:t>
            </a:r>
          </a:p>
        </p:txBody>
      </p:sp>
      <p:pic>
        <p:nvPicPr>
          <p:cNvPr id="43015" name="Picture 7" descr="1380100314284"/>
          <p:cNvPicPr>
            <a:picLocks noChangeAspect="1" noChangeArrowheads="1"/>
          </p:cNvPicPr>
          <p:nvPr/>
        </p:nvPicPr>
        <p:blipFill>
          <a:blip r:embed="rId3"/>
          <a:srcRect/>
          <a:stretch>
            <a:fillRect/>
          </a:stretch>
        </p:blipFill>
        <p:spPr bwMode="auto">
          <a:xfrm>
            <a:off x="3492500" y="1489075"/>
            <a:ext cx="2520950" cy="1703388"/>
          </a:xfrm>
          <a:prstGeom prst="rect">
            <a:avLst/>
          </a:prstGeom>
          <a:noFill/>
        </p:spPr>
      </p:pic>
      <p:pic>
        <p:nvPicPr>
          <p:cNvPr id="43016" name="Picture 8" descr="CD34084A9AA4EC3CC8BA6CCF312DBDA0"/>
          <p:cNvPicPr>
            <a:picLocks noChangeAspect="1" noChangeArrowheads="1"/>
          </p:cNvPicPr>
          <p:nvPr/>
        </p:nvPicPr>
        <p:blipFill>
          <a:blip r:embed="rId4"/>
          <a:srcRect/>
          <a:stretch>
            <a:fillRect/>
          </a:stretch>
        </p:blipFill>
        <p:spPr bwMode="auto">
          <a:xfrm>
            <a:off x="250825" y="3217863"/>
            <a:ext cx="2097088" cy="2136775"/>
          </a:xfrm>
          <a:prstGeom prst="rect">
            <a:avLst/>
          </a:prstGeom>
          <a:noFill/>
        </p:spPr>
      </p:pic>
      <p:pic>
        <p:nvPicPr>
          <p:cNvPr id="43012" name="Picture 4" descr="19300001024098134691544321968"/>
          <p:cNvPicPr>
            <a:picLocks noChangeAspect="1" noChangeArrowheads="1"/>
          </p:cNvPicPr>
          <p:nvPr/>
        </p:nvPicPr>
        <p:blipFill>
          <a:blip r:embed="rId5"/>
          <a:srcRect/>
          <a:stretch>
            <a:fillRect/>
          </a:stretch>
        </p:blipFill>
        <p:spPr bwMode="auto">
          <a:xfrm>
            <a:off x="179388" y="1417638"/>
            <a:ext cx="2735262" cy="1995487"/>
          </a:xfrm>
          <a:prstGeom prst="rect">
            <a:avLst/>
          </a:prstGeom>
          <a:noFill/>
        </p:spPr>
      </p:pic>
      <p:pic>
        <p:nvPicPr>
          <p:cNvPr id="43018" name="Picture 10" descr="mp61568144_1456969181066_2"/>
          <p:cNvPicPr>
            <a:picLocks noChangeAspect="1" noChangeArrowheads="1"/>
          </p:cNvPicPr>
          <p:nvPr/>
        </p:nvPicPr>
        <p:blipFill>
          <a:blip r:embed="rId6"/>
          <a:srcRect/>
          <a:stretch>
            <a:fillRect/>
          </a:stretch>
        </p:blipFill>
        <p:spPr bwMode="auto">
          <a:xfrm>
            <a:off x="6732588" y="3721100"/>
            <a:ext cx="2089150" cy="1535113"/>
          </a:xfrm>
          <a:prstGeom prst="rect">
            <a:avLst/>
          </a:prstGeom>
          <a:noFill/>
        </p:spPr>
      </p:pic>
      <p:sp>
        <p:nvSpPr>
          <p:cNvPr id="43019" name="Rectangle 11"/>
          <p:cNvSpPr>
            <a:spLocks noChangeArrowheads="1"/>
          </p:cNvSpPr>
          <p:nvPr/>
        </p:nvSpPr>
        <p:spPr bwMode="auto">
          <a:xfrm>
            <a:off x="755650" y="3289300"/>
            <a:ext cx="1295400" cy="366713"/>
          </a:xfrm>
          <a:prstGeom prst="rect">
            <a:avLst/>
          </a:prstGeom>
          <a:noFill/>
          <a:ln w="9525">
            <a:noFill/>
            <a:miter lim="800000"/>
            <a:headEnd/>
            <a:tailEnd/>
          </a:ln>
          <a:effectLst/>
        </p:spPr>
        <p:txBody>
          <a:bodyPr wrap="none">
            <a:spAutoFit/>
          </a:bodyPr>
          <a:lstStyle/>
          <a:p>
            <a:r>
              <a:rPr lang="en-US" altLang="zh-CN" b="1">
                <a:solidFill>
                  <a:srgbClr val="FF0000"/>
                </a:solidFill>
              </a:rPr>
              <a:t>4.</a:t>
            </a:r>
            <a:r>
              <a:rPr lang="zh-CN" altLang="en-US" b="1">
                <a:solidFill>
                  <a:srgbClr val="FF0000"/>
                </a:solidFill>
              </a:rPr>
              <a:t>风险预警</a:t>
            </a:r>
          </a:p>
        </p:txBody>
      </p:sp>
      <p:sp>
        <p:nvSpPr>
          <p:cNvPr id="43021" name="Rectangle 13"/>
          <p:cNvSpPr>
            <a:spLocks noChangeArrowheads="1"/>
          </p:cNvSpPr>
          <p:nvPr/>
        </p:nvSpPr>
        <p:spPr bwMode="auto">
          <a:xfrm>
            <a:off x="7164388" y="3289300"/>
            <a:ext cx="1295400" cy="366713"/>
          </a:xfrm>
          <a:prstGeom prst="rect">
            <a:avLst/>
          </a:prstGeom>
          <a:noFill/>
          <a:ln w="9525">
            <a:noFill/>
            <a:miter lim="800000"/>
            <a:headEnd/>
            <a:tailEnd/>
          </a:ln>
          <a:effectLst/>
        </p:spPr>
        <p:txBody>
          <a:bodyPr wrap="none">
            <a:spAutoFit/>
          </a:bodyPr>
          <a:lstStyle/>
          <a:p>
            <a:r>
              <a:rPr lang="en-US" altLang="zh-CN" b="1">
                <a:solidFill>
                  <a:srgbClr val="FF0000"/>
                </a:solidFill>
              </a:rPr>
              <a:t>6.</a:t>
            </a:r>
            <a:r>
              <a:rPr lang="zh-CN" altLang="en-US" b="1">
                <a:solidFill>
                  <a:srgbClr val="FF0000"/>
                </a:solidFill>
              </a:rPr>
              <a:t>信息报告</a:t>
            </a:r>
          </a:p>
        </p:txBody>
      </p:sp>
      <p:pic>
        <p:nvPicPr>
          <p:cNvPr id="43022" name="Picture 14" descr="t0131f8039461181305"/>
          <p:cNvPicPr>
            <a:picLocks noChangeAspect="1" noChangeArrowheads="1"/>
          </p:cNvPicPr>
          <p:nvPr/>
        </p:nvPicPr>
        <p:blipFill>
          <a:blip r:embed="rId7"/>
          <a:srcRect/>
          <a:stretch>
            <a:fillRect/>
          </a:stretch>
        </p:blipFill>
        <p:spPr bwMode="auto">
          <a:xfrm>
            <a:off x="3059113" y="3362325"/>
            <a:ext cx="2808287" cy="1881188"/>
          </a:xfrm>
          <a:prstGeom prst="rect">
            <a:avLst/>
          </a:prstGeom>
          <a:noFill/>
        </p:spPr>
      </p:pic>
      <p:sp>
        <p:nvSpPr>
          <p:cNvPr id="43020" name="Rectangle 12"/>
          <p:cNvSpPr>
            <a:spLocks noChangeArrowheads="1"/>
          </p:cNvSpPr>
          <p:nvPr/>
        </p:nvSpPr>
        <p:spPr bwMode="auto">
          <a:xfrm>
            <a:off x="4140200" y="3289300"/>
            <a:ext cx="1295400" cy="366713"/>
          </a:xfrm>
          <a:prstGeom prst="rect">
            <a:avLst/>
          </a:prstGeom>
          <a:noFill/>
          <a:ln w="9525">
            <a:noFill/>
            <a:miter lim="800000"/>
            <a:headEnd/>
            <a:tailEnd/>
          </a:ln>
          <a:effectLst/>
        </p:spPr>
        <p:txBody>
          <a:bodyPr wrap="none">
            <a:spAutoFit/>
          </a:bodyPr>
          <a:lstStyle/>
          <a:p>
            <a:r>
              <a:rPr lang="en-US" altLang="zh-CN" b="1">
                <a:solidFill>
                  <a:srgbClr val="FF0000"/>
                </a:solidFill>
              </a:rPr>
              <a:t>5.</a:t>
            </a:r>
            <a:r>
              <a:rPr lang="zh-CN" altLang="en-US" b="1">
                <a:solidFill>
                  <a:srgbClr val="FF0000"/>
                </a:solidFill>
              </a:rPr>
              <a:t>应急救援</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a:xfrm>
            <a:off x="323850" y="0"/>
            <a:ext cx="2951163" cy="647700"/>
          </a:xfrm>
        </p:spPr>
        <p:txBody>
          <a:bodyPr/>
          <a:lstStyle/>
          <a:p>
            <a:pPr algn="l" eaLnBrk="1" hangingPunct="1"/>
            <a:r>
              <a:rPr lang="zh-CN" altLang="en-US" sz="2400" b="1" smtClean="0">
                <a:solidFill>
                  <a:schemeClr val="bg1"/>
                </a:solidFill>
              </a:rPr>
              <a:t>服务监督</a:t>
            </a:r>
          </a:p>
        </p:txBody>
      </p:sp>
      <p:pic>
        <p:nvPicPr>
          <p:cNvPr id="44034" name="Picture 4" descr="T8B)JBS3$5OZ5CF1I2DA633"/>
          <p:cNvPicPr>
            <a:picLocks noChangeAspect="1" noChangeArrowheads="1"/>
          </p:cNvPicPr>
          <p:nvPr/>
        </p:nvPicPr>
        <p:blipFill>
          <a:blip r:embed="rId2"/>
          <a:srcRect/>
          <a:stretch>
            <a:fillRect/>
          </a:stretch>
        </p:blipFill>
        <p:spPr bwMode="auto">
          <a:xfrm>
            <a:off x="2124075" y="841375"/>
            <a:ext cx="4857750" cy="4438650"/>
          </a:xfrm>
          <a:prstGeom prst="rect">
            <a:avLst/>
          </a:prstGeom>
          <a:noFill/>
          <a:ln w="9525">
            <a:noFill/>
            <a:miter lim="800000"/>
            <a:headEnd/>
            <a:tailEnd/>
          </a:ln>
        </p:spPr>
      </p:pic>
      <p:sp>
        <p:nvSpPr>
          <p:cNvPr id="44035" name="Text Box 14"/>
          <p:cNvSpPr txBox="1">
            <a:spLocks noChangeArrowheads="1"/>
          </p:cNvSpPr>
          <p:nvPr/>
        </p:nvSpPr>
        <p:spPr bwMode="auto">
          <a:xfrm>
            <a:off x="6156325" y="1273175"/>
            <a:ext cx="2514600" cy="1006475"/>
          </a:xfrm>
          <a:prstGeom prst="rect">
            <a:avLst/>
          </a:prstGeom>
          <a:noFill/>
          <a:ln w="9525">
            <a:noFill/>
            <a:miter lim="800000"/>
            <a:headEnd/>
            <a:tailEnd/>
          </a:ln>
        </p:spPr>
        <p:txBody>
          <a:bodyPr>
            <a:spAutoFit/>
          </a:bodyPr>
          <a:lstStyle/>
          <a:p>
            <a:pPr marL="120650" indent="-120650"/>
            <a:r>
              <a:rPr lang="zh-CN" altLang="en-US" b="1"/>
              <a:t>  统一服务标准，</a:t>
            </a:r>
            <a:r>
              <a:rPr lang="zh-CN" altLang="en-US" sz="2000" b="1"/>
              <a:t>政府及有关部门对保险机构进行日常监督</a:t>
            </a:r>
          </a:p>
        </p:txBody>
      </p:sp>
      <p:sp>
        <p:nvSpPr>
          <p:cNvPr id="44036" name="Text Box 16"/>
          <p:cNvSpPr txBox="1">
            <a:spLocks noChangeArrowheads="1"/>
          </p:cNvSpPr>
          <p:nvPr/>
        </p:nvSpPr>
        <p:spPr bwMode="auto">
          <a:xfrm>
            <a:off x="6723063" y="3865563"/>
            <a:ext cx="2420937" cy="1006475"/>
          </a:xfrm>
          <a:prstGeom prst="rect">
            <a:avLst/>
          </a:prstGeom>
          <a:noFill/>
          <a:ln w="9525">
            <a:noFill/>
            <a:miter lim="800000"/>
            <a:headEnd/>
            <a:tailEnd/>
          </a:ln>
        </p:spPr>
        <p:txBody>
          <a:bodyPr>
            <a:spAutoFit/>
          </a:bodyPr>
          <a:lstStyle/>
          <a:p>
            <a:pPr marL="120650" indent="-120650"/>
            <a:r>
              <a:rPr lang="zh-CN" altLang="en-US" sz="2000" b="1"/>
              <a:t>  聘请第三方机构对保险机构服务进行综合评价</a:t>
            </a:r>
          </a:p>
        </p:txBody>
      </p:sp>
      <p:sp>
        <p:nvSpPr>
          <p:cNvPr id="44037" name="Text Box 14"/>
          <p:cNvSpPr txBox="1">
            <a:spLocks noChangeArrowheads="1"/>
          </p:cNvSpPr>
          <p:nvPr/>
        </p:nvSpPr>
        <p:spPr bwMode="auto">
          <a:xfrm>
            <a:off x="395288" y="3721100"/>
            <a:ext cx="2016125" cy="1006475"/>
          </a:xfrm>
          <a:prstGeom prst="rect">
            <a:avLst/>
          </a:prstGeom>
          <a:noFill/>
          <a:ln w="9525">
            <a:noFill/>
            <a:miter lim="800000"/>
            <a:headEnd/>
            <a:tailEnd/>
          </a:ln>
        </p:spPr>
        <p:txBody>
          <a:bodyPr>
            <a:spAutoFit/>
          </a:bodyPr>
          <a:lstStyle/>
          <a:p>
            <a:r>
              <a:rPr lang="zh-CN" altLang="en-US" sz="2000" b="1"/>
              <a:t>投保单位通过信息平台进行客户评价</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idx="4294967295"/>
          </p:nvPr>
        </p:nvSpPr>
        <p:spPr>
          <a:xfrm>
            <a:off x="0" y="120650"/>
            <a:ext cx="3322638" cy="541338"/>
          </a:xfrm>
        </p:spPr>
        <p:txBody>
          <a:bodyPr/>
          <a:lstStyle/>
          <a:p>
            <a:r>
              <a:rPr lang="zh-CN" altLang="en-US" sz="2400" b="1" smtClean="0">
                <a:solidFill>
                  <a:schemeClr val="bg1"/>
                </a:solidFill>
              </a:rPr>
              <a:t>信息化技术支持</a:t>
            </a:r>
          </a:p>
        </p:txBody>
      </p:sp>
      <p:sp>
        <p:nvSpPr>
          <p:cNvPr id="45058" name="Rectangle 3"/>
          <p:cNvSpPr>
            <a:spLocks noGrp="1"/>
          </p:cNvSpPr>
          <p:nvPr>
            <p:ph type="body" idx="4294967295"/>
          </p:nvPr>
        </p:nvSpPr>
        <p:spPr>
          <a:xfrm>
            <a:off x="4067175" y="912813"/>
            <a:ext cx="4681538" cy="4176712"/>
          </a:xfrm>
        </p:spPr>
        <p:txBody>
          <a:bodyPr/>
          <a:lstStyle/>
          <a:p>
            <a:pPr>
              <a:lnSpc>
                <a:spcPct val="80000"/>
              </a:lnSpc>
            </a:pPr>
            <a:r>
              <a:rPr lang="zh-CN" altLang="en-US" sz="2000" smtClean="0">
                <a:ea typeface="宋体" charset="-122"/>
              </a:rPr>
              <a:t>保险机构充分利用互联网信息技术，提升事故预防、隐患排查能力。</a:t>
            </a:r>
          </a:p>
          <a:p>
            <a:pPr>
              <a:lnSpc>
                <a:spcPct val="80000"/>
              </a:lnSpc>
            </a:pPr>
            <a:endParaRPr lang="zh-CN" altLang="en-US" sz="2000" smtClean="0">
              <a:ea typeface="宋体" charset="-122"/>
            </a:endParaRPr>
          </a:p>
          <a:p>
            <a:pPr>
              <a:lnSpc>
                <a:spcPct val="80000"/>
              </a:lnSpc>
            </a:pPr>
            <a:r>
              <a:rPr lang="zh-CN" altLang="en-US" sz="2000" b="1" smtClean="0">
                <a:ea typeface="宋体" charset="-122"/>
              </a:rPr>
              <a:t>实现信息一体化管理：</a:t>
            </a:r>
            <a:r>
              <a:rPr lang="zh-CN" altLang="en-US" sz="2000" smtClean="0">
                <a:ea typeface="宋体" charset="-122"/>
              </a:rPr>
              <a:t>市安全监管局将建立安全生产责任险信息管理平台，与智能安监平台的企业基本信息、诚信管理、隐患排查等模块相衔接，。</a:t>
            </a:r>
          </a:p>
          <a:p>
            <a:pPr>
              <a:lnSpc>
                <a:spcPct val="80000"/>
              </a:lnSpc>
            </a:pPr>
            <a:r>
              <a:rPr lang="zh-CN" altLang="en-US" sz="2000" b="1" smtClean="0">
                <a:ea typeface="宋体" charset="-122"/>
              </a:rPr>
              <a:t>构建三方透明的保险服务跟踪机制：</a:t>
            </a:r>
          </a:p>
          <a:p>
            <a:pPr>
              <a:lnSpc>
                <a:spcPct val="80000"/>
              </a:lnSpc>
              <a:buFont typeface="Arial" charset="0"/>
              <a:buNone/>
            </a:pPr>
            <a:r>
              <a:rPr lang="zh-CN" altLang="en-US" sz="2000" smtClean="0">
                <a:ea typeface="宋体" charset="-122"/>
              </a:rPr>
              <a:t>（</a:t>
            </a:r>
            <a:r>
              <a:rPr lang="en-US" altLang="zh-CN" sz="2000" smtClean="0">
                <a:ea typeface="宋体" charset="-122"/>
              </a:rPr>
              <a:t>1</a:t>
            </a:r>
            <a:r>
              <a:rPr lang="zh-CN" altLang="en-US" sz="2000" smtClean="0">
                <a:ea typeface="宋体" charset="-122"/>
              </a:rPr>
              <a:t>）保险机构：查询参保单位的安全生产状况等基本信息；填报相关业务数据及信息，上传保险服务凭证，痕迹化管理；</a:t>
            </a:r>
          </a:p>
          <a:p>
            <a:pPr>
              <a:lnSpc>
                <a:spcPct val="80000"/>
              </a:lnSpc>
              <a:buFont typeface="Arial" charset="0"/>
              <a:buNone/>
            </a:pPr>
            <a:r>
              <a:rPr lang="zh-CN" altLang="en-US" sz="2000" smtClean="0">
                <a:ea typeface="宋体" charset="-122"/>
              </a:rPr>
              <a:t>（</a:t>
            </a:r>
            <a:r>
              <a:rPr lang="en-US" altLang="zh-CN" sz="2000" smtClean="0">
                <a:ea typeface="宋体" charset="-122"/>
              </a:rPr>
              <a:t>2</a:t>
            </a:r>
            <a:r>
              <a:rPr lang="zh-CN" altLang="en-US" sz="2000" smtClean="0">
                <a:ea typeface="宋体" charset="-122"/>
              </a:rPr>
              <a:t>）政府部门：实现数据统计分析；</a:t>
            </a:r>
          </a:p>
          <a:p>
            <a:pPr>
              <a:lnSpc>
                <a:spcPct val="80000"/>
              </a:lnSpc>
              <a:buFont typeface="Arial" charset="0"/>
              <a:buNone/>
            </a:pPr>
            <a:r>
              <a:rPr lang="zh-CN" altLang="en-US" sz="2000" smtClean="0">
                <a:ea typeface="宋体" charset="-122"/>
              </a:rPr>
              <a:t>（</a:t>
            </a:r>
            <a:r>
              <a:rPr lang="en-US" altLang="zh-CN" sz="2000" smtClean="0">
                <a:ea typeface="宋体" charset="-122"/>
              </a:rPr>
              <a:t>3</a:t>
            </a:r>
            <a:r>
              <a:rPr lang="zh-CN" altLang="en-US" sz="2000" smtClean="0">
                <a:ea typeface="宋体" charset="-122"/>
              </a:rPr>
              <a:t>）企业：实现服务评价。</a:t>
            </a:r>
          </a:p>
        </p:txBody>
      </p:sp>
      <p:pic>
        <p:nvPicPr>
          <p:cNvPr id="45059" name="Picture 8" descr="QQ图片20151108021029"/>
          <p:cNvPicPr>
            <a:picLocks noChangeAspect="1" noChangeArrowheads="1"/>
          </p:cNvPicPr>
          <p:nvPr/>
        </p:nvPicPr>
        <p:blipFill>
          <a:blip r:embed="rId2"/>
          <a:srcRect/>
          <a:stretch>
            <a:fillRect/>
          </a:stretch>
        </p:blipFill>
        <p:spPr bwMode="auto">
          <a:xfrm>
            <a:off x="179388" y="1057275"/>
            <a:ext cx="3744912" cy="34163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矩形 4"/>
          <p:cNvSpPr>
            <a:spLocks noChangeArrowheads="1"/>
          </p:cNvSpPr>
          <p:nvPr/>
        </p:nvSpPr>
        <p:spPr bwMode="auto">
          <a:xfrm>
            <a:off x="2124075" y="2570163"/>
            <a:ext cx="7019925" cy="1871662"/>
          </a:xfrm>
          <a:prstGeom prst="rect">
            <a:avLst/>
          </a:prstGeom>
          <a:solidFill>
            <a:srgbClr val="0072C6"/>
          </a:solidFill>
          <a:ln w="12700" algn="ctr">
            <a:noFill/>
            <a:miter lim="800000"/>
            <a:headEnd/>
            <a:tailEnd/>
          </a:ln>
        </p:spPr>
        <p:txBody>
          <a:bodyPr anchor="ctr"/>
          <a:lstStyle/>
          <a:p>
            <a:pPr algn="ctr"/>
            <a:r>
              <a:rPr lang="zh-CN" altLang="en-US" sz="3200" b="1">
                <a:solidFill>
                  <a:schemeClr val="bg1"/>
                </a:solidFill>
              </a:rPr>
              <a:t>推行思路和保障措施</a:t>
            </a:r>
          </a:p>
        </p:txBody>
      </p:sp>
      <p:sp>
        <p:nvSpPr>
          <p:cNvPr id="46082" name="文本框 4"/>
          <p:cNvSpPr txBox="1">
            <a:spLocks noChangeArrowheads="1"/>
          </p:cNvSpPr>
          <p:nvPr/>
        </p:nvSpPr>
        <p:spPr bwMode="auto">
          <a:xfrm>
            <a:off x="4086225" y="1495425"/>
            <a:ext cx="3095625" cy="708025"/>
          </a:xfrm>
          <a:prstGeom prst="rect">
            <a:avLst/>
          </a:prstGeom>
          <a:noFill/>
          <a:ln w="9525">
            <a:noFill/>
            <a:miter lim="800000"/>
            <a:headEnd/>
            <a:tailEnd/>
          </a:ln>
        </p:spPr>
        <p:txBody>
          <a:bodyPr>
            <a:spAutoFit/>
          </a:bodyPr>
          <a:lstStyle/>
          <a:p>
            <a:r>
              <a:rPr lang="en-US" altLang="zh-CN" sz="4000" b="1" i="1">
                <a:solidFill>
                  <a:schemeClr val="accent1"/>
                </a:solidFill>
                <a:latin typeface="Adobe Gothic Std B"/>
                <a:ea typeface="Adobe Gothic Std B"/>
                <a:cs typeface="Adobe Gothic Std B"/>
              </a:rPr>
              <a:t>3   </a:t>
            </a:r>
            <a:r>
              <a:rPr lang="zh-CN" altLang="en-US" sz="4000" b="1">
                <a:solidFill>
                  <a:schemeClr val="accent1"/>
                </a:solidFill>
                <a:latin typeface="微软雅黑" pitchFamily="34" charset="-122"/>
                <a:ea typeface="微软雅黑" pitchFamily="34" charset="-122"/>
              </a:rPr>
              <a:t>第三部分</a:t>
            </a:r>
            <a:endParaRPr lang="zh-CN" altLang="en-US" sz="4000" b="1">
              <a:solidFill>
                <a:schemeClr val="accent1"/>
              </a:solidFill>
              <a:latin typeface="Adobe Gothic Std B"/>
              <a:ea typeface="微软雅黑" pitchFamily="34" charset="-122"/>
            </a:endParaRPr>
          </a:p>
        </p:txBody>
      </p:sp>
      <p:pic>
        <p:nvPicPr>
          <p:cNvPr id="46083" name="Picture 4"/>
          <p:cNvPicPr>
            <a:picLocks noChangeAspect="1" noChangeArrowheads="1"/>
          </p:cNvPicPr>
          <p:nvPr/>
        </p:nvPicPr>
        <p:blipFill>
          <a:blip r:embed="rId2"/>
          <a:srcRect/>
          <a:stretch>
            <a:fillRect/>
          </a:stretch>
        </p:blipFill>
        <p:spPr bwMode="auto">
          <a:xfrm>
            <a:off x="0" y="554038"/>
            <a:ext cx="2700338"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4"/>
          <p:cNvSpPr>
            <a:spLocks noChangeArrowheads="1"/>
          </p:cNvSpPr>
          <p:nvPr/>
        </p:nvSpPr>
        <p:spPr bwMode="auto">
          <a:xfrm>
            <a:off x="0" y="2136775"/>
            <a:ext cx="6877050" cy="1441450"/>
          </a:xfrm>
          <a:prstGeom prst="rect">
            <a:avLst/>
          </a:prstGeom>
          <a:solidFill>
            <a:srgbClr val="0072C6"/>
          </a:solidFill>
          <a:ln w="12700" algn="ctr">
            <a:noFill/>
            <a:miter lim="800000"/>
            <a:headEnd/>
            <a:tailEnd/>
          </a:ln>
        </p:spPr>
        <p:txBody>
          <a:bodyPr anchor="ctr"/>
          <a:lstStyle/>
          <a:p>
            <a:r>
              <a:rPr lang="zh-CN" altLang="en-US" sz="2800">
                <a:solidFill>
                  <a:schemeClr val="bg1"/>
                </a:solidFill>
                <a:latin typeface="方正粗宋简体"/>
              </a:rPr>
              <a:t>   安全生产责任保险推行背景</a:t>
            </a:r>
            <a:endParaRPr lang="zh-CN" altLang="en-US" sz="2800">
              <a:solidFill>
                <a:schemeClr val="bg1"/>
              </a:solidFill>
              <a:latin typeface="方正粗宋简体"/>
              <a:ea typeface="方正粗宋简体"/>
              <a:cs typeface="方正粗宋简体"/>
            </a:endParaRPr>
          </a:p>
        </p:txBody>
      </p:sp>
      <p:sp>
        <p:nvSpPr>
          <p:cNvPr id="14" name="矩形 4"/>
          <p:cNvSpPr/>
          <p:nvPr/>
        </p:nvSpPr>
        <p:spPr>
          <a:xfrm>
            <a:off x="0" y="0"/>
            <a:ext cx="3190875" cy="2136775"/>
          </a:xfrm>
          <a:prstGeom prst="rect">
            <a:avLst/>
          </a:prstGeom>
          <a:solidFill>
            <a:schemeClr val="bg1">
              <a:lumMod val="85000"/>
              <a:alpha val="70000"/>
            </a:schemeClr>
          </a:solidFill>
          <a:ln w="12700" cap="flat" cmpd="sng" algn="ctr">
            <a:noFill/>
            <a:prstDash val="solid"/>
            <a:miter lim="800000"/>
          </a:ln>
          <a:effectLst/>
        </p:spPr>
        <p:txBody>
          <a:bodyPr/>
          <a:lstStyle/>
          <a:p>
            <a:pPr algn="ctr" fontAlgn="auto">
              <a:spcBef>
                <a:spcPts val="0"/>
              </a:spcBef>
              <a:spcAft>
                <a:spcPts val="0"/>
              </a:spcAft>
              <a:defRPr/>
            </a:pPr>
            <a:endParaRPr lang="zh-CN" altLang="en-US" sz="2800" dirty="0">
              <a:solidFill>
                <a:schemeClr val="bg1"/>
              </a:solidFill>
              <a:latin typeface="方正粗宋简体"/>
              <a:ea typeface="方正粗宋简体"/>
            </a:endParaRPr>
          </a:p>
        </p:txBody>
      </p:sp>
      <p:sp>
        <p:nvSpPr>
          <p:cNvPr id="19459" name="文本框 4"/>
          <p:cNvSpPr txBox="1">
            <a:spLocks noChangeArrowheads="1"/>
          </p:cNvSpPr>
          <p:nvPr/>
        </p:nvSpPr>
        <p:spPr bwMode="auto">
          <a:xfrm>
            <a:off x="250825" y="1212850"/>
            <a:ext cx="3097213" cy="708025"/>
          </a:xfrm>
          <a:prstGeom prst="rect">
            <a:avLst/>
          </a:prstGeom>
          <a:noFill/>
          <a:ln w="9525">
            <a:noFill/>
            <a:miter lim="800000"/>
            <a:headEnd/>
            <a:tailEnd/>
          </a:ln>
        </p:spPr>
        <p:txBody>
          <a:bodyPr>
            <a:spAutoFit/>
          </a:bodyPr>
          <a:lstStyle/>
          <a:p>
            <a:r>
              <a:rPr lang="en-US" altLang="zh-CN" sz="4000" b="1" i="1">
                <a:solidFill>
                  <a:schemeClr val="accent1"/>
                </a:solidFill>
                <a:latin typeface="Adobe Gothic Std B"/>
                <a:ea typeface="Adobe Gothic Std B"/>
                <a:cs typeface="Adobe Gothic Std B"/>
              </a:rPr>
              <a:t>1   </a:t>
            </a:r>
            <a:r>
              <a:rPr lang="zh-CN" altLang="en-US" sz="4000" b="1">
                <a:solidFill>
                  <a:schemeClr val="accent1"/>
                </a:solidFill>
                <a:latin typeface="微软雅黑" pitchFamily="34" charset="-122"/>
                <a:ea typeface="微软雅黑" pitchFamily="34" charset="-122"/>
              </a:rPr>
              <a:t>第一部分</a:t>
            </a:r>
            <a:endParaRPr lang="zh-CN" altLang="en-US" sz="4000" b="1">
              <a:solidFill>
                <a:schemeClr val="accent1"/>
              </a:solidFill>
              <a:latin typeface="Adobe Gothic Std B"/>
              <a:ea typeface="微软雅黑" pitchFamily="34" charset="-122"/>
            </a:endParaRPr>
          </a:p>
        </p:txBody>
      </p:sp>
      <p:pic>
        <p:nvPicPr>
          <p:cNvPr id="19460" name="Picture 7" descr="apic8670"/>
          <p:cNvPicPr>
            <a:picLocks noChangeAspect="1" noChangeArrowheads="1"/>
          </p:cNvPicPr>
          <p:nvPr/>
        </p:nvPicPr>
        <p:blipFill>
          <a:blip r:embed="rId2"/>
          <a:srcRect/>
          <a:stretch>
            <a:fillRect/>
          </a:stretch>
        </p:blipFill>
        <p:spPr bwMode="auto">
          <a:xfrm>
            <a:off x="6877050" y="2136775"/>
            <a:ext cx="2266950" cy="1441450"/>
          </a:xfrm>
          <a:prstGeom prst="rect">
            <a:avLst/>
          </a:prstGeom>
          <a:noFill/>
          <a:ln w="9525">
            <a:noFill/>
            <a:miter lim="800000"/>
            <a:headEnd/>
            <a:tailEnd/>
          </a:ln>
        </p:spPr>
      </p:pic>
      <p:sp>
        <p:nvSpPr>
          <p:cNvPr id="15" name="矩形 4"/>
          <p:cNvSpPr/>
          <p:nvPr/>
        </p:nvSpPr>
        <p:spPr>
          <a:xfrm>
            <a:off x="6897688" y="3594100"/>
            <a:ext cx="2246312" cy="2120900"/>
          </a:xfrm>
          <a:prstGeom prst="rect">
            <a:avLst/>
          </a:prstGeom>
          <a:solidFill>
            <a:schemeClr val="bg2">
              <a:lumMod val="75000"/>
              <a:alpha val="70000"/>
            </a:schemeClr>
          </a:solidFill>
          <a:ln w="12700" cap="flat" cmpd="sng" algn="ctr">
            <a:noFill/>
            <a:prstDash val="solid"/>
            <a:miter lim="800000"/>
          </a:ln>
          <a:effectLst/>
        </p:spPr>
        <p:txBody>
          <a:bodyPr/>
          <a:lstStyle/>
          <a:p>
            <a:pPr algn="ctr" fontAlgn="auto">
              <a:spcBef>
                <a:spcPts val="0"/>
              </a:spcBef>
              <a:spcAft>
                <a:spcPts val="0"/>
              </a:spcAft>
              <a:defRPr/>
            </a:pPr>
            <a:endParaRPr lang="zh-CN" altLang="en-US" sz="2800" dirty="0">
              <a:solidFill>
                <a:schemeClr val="bg1"/>
              </a:solidFill>
              <a:latin typeface="方正粗宋简体"/>
              <a:ea typeface="方正粗宋简体"/>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idx="4294967295"/>
          </p:nvPr>
        </p:nvSpPr>
        <p:spPr>
          <a:xfrm>
            <a:off x="395288" y="0"/>
            <a:ext cx="3106737" cy="952500"/>
          </a:xfrm>
        </p:spPr>
        <p:txBody>
          <a:bodyPr/>
          <a:lstStyle/>
          <a:p>
            <a:pPr algn="l"/>
            <a:r>
              <a:rPr lang="zh-CN" altLang="en-US" smtClean="0">
                <a:solidFill>
                  <a:schemeClr val="bg1"/>
                </a:solidFill>
              </a:rPr>
              <a:t>怎么推行？</a:t>
            </a:r>
          </a:p>
        </p:txBody>
      </p:sp>
      <p:sp>
        <p:nvSpPr>
          <p:cNvPr id="47106" name="Rectangle 3"/>
          <p:cNvSpPr>
            <a:spLocks noGrp="1"/>
          </p:cNvSpPr>
          <p:nvPr>
            <p:ph type="body" idx="4294967295"/>
          </p:nvPr>
        </p:nvSpPr>
        <p:spPr>
          <a:xfrm>
            <a:off x="468313" y="1344613"/>
            <a:ext cx="8229600" cy="3771900"/>
          </a:xfrm>
        </p:spPr>
        <p:txBody>
          <a:bodyPr/>
          <a:lstStyle/>
          <a:p>
            <a:r>
              <a:rPr lang="zh-CN" altLang="en-US" smtClean="0"/>
              <a:t>把握两点：</a:t>
            </a:r>
          </a:p>
          <a:p>
            <a:r>
              <a:rPr lang="zh-CN" altLang="en-US" smtClean="0"/>
              <a:t>1.加强自身建设，处理好与市场关系</a:t>
            </a:r>
          </a:p>
          <a:p>
            <a:pPr>
              <a:buFont typeface="Arial" charset="0"/>
              <a:buNone/>
            </a:pPr>
            <a:r>
              <a:rPr lang="zh-CN" altLang="en-US" smtClean="0"/>
              <a:t>       </a:t>
            </a:r>
            <a:r>
              <a:rPr lang="zh-CN" altLang="en-US" smtClean="0">
                <a:solidFill>
                  <a:srgbClr val="FF0000"/>
                </a:solidFill>
              </a:rPr>
              <a:t>公开、公平、公正</a:t>
            </a:r>
          </a:p>
          <a:p>
            <a:pPr>
              <a:buFont typeface="Arial" charset="0"/>
              <a:buNone/>
            </a:pPr>
            <a:endParaRPr lang="zh-CN" altLang="en-US" smtClean="0">
              <a:solidFill>
                <a:srgbClr val="FF0000"/>
              </a:solidFill>
            </a:endParaRPr>
          </a:p>
          <a:p>
            <a:r>
              <a:rPr lang="zh-CN" altLang="en-US" smtClean="0"/>
              <a:t>2.加强机制建设，依法落实监管责任</a:t>
            </a:r>
          </a:p>
          <a:p>
            <a:pPr>
              <a:buFont typeface="Arial" charset="0"/>
              <a:buNone/>
            </a:pPr>
            <a:r>
              <a:rPr lang="zh-CN" altLang="en-US" smtClean="0">
                <a:solidFill>
                  <a:srgbClr val="FF0000"/>
                </a:solidFill>
              </a:rPr>
              <a:t>      协调、保障、激励、约束</a:t>
            </a:r>
          </a:p>
          <a:p>
            <a:pPr>
              <a:buFont typeface="Arial" charset="0"/>
              <a:buNone/>
            </a:pPr>
            <a:endParaRPr lang="zh-CN" altLang="en-US" smtClean="0"/>
          </a:p>
          <a:p>
            <a:endParaRPr lang="zh-CN" altLang="en-US" sz="2800" smtClean="0"/>
          </a:p>
          <a:p>
            <a:endParaRPr lang="zh-CN" altLang="en-US" sz="28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idx="4294967295"/>
          </p:nvPr>
        </p:nvSpPr>
        <p:spPr/>
        <p:txBody>
          <a:bodyPr/>
          <a:lstStyle/>
          <a:p>
            <a:endParaRPr lang="zh-CN" altLang="en-US" smtClean="0"/>
          </a:p>
        </p:txBody>
      </p:sp>
      <p:sp>
        <p:nvSpPr>
          <p:cNvPr id="48130" name="Rectangle 3"/>
          <p:cNvSpPr>
            <a:spLocks noGrp="1"/>
          </p:cNvSpPr>
          <p:nvPr>
            <p:ph type="body" idx="4294967295"/>
          </p:nvPr>
        </p:nvSpPr>
        <p:spPr/>
        <p:txBody>
          <a:bodyPr/>
          <a:lstStyle/>
          <a:p>
            <a:r>
              <a:rPr lang="zh-CN" altLang="en-US" sz="2800" smtClean="0"/>
              <a:t>推行中的常见问题</a:t>
            </a:r>
          </a:p>
          <a:p>
            <a:r>
              <a:rPr lang="zh-CN" altLang="en-US" sz="2800" smtClean="0"/>
              <a:t>（1）未按市场运作,政府部门替企业作主；</a:t>
            </a:r>
          </a:p>
          <a:p>
            <a:r>
              <a:rPr lang="zh-CN" altLang="en-US" sz="2800" smtClean="0"/>
              <a:t>（2）没有对已有保险机构的过渡处理措施；</a:t>
            </a:r>
          </a:p>
          <a:p>
            <a:r>
              <a:rPr lang="zh-CN" altLang="en-US" sz="2800" smtClean="0"/>
              <a:t>（3）缺少考核淘汰机制；</a:t>
            </a:r>
          </a:p>
          <a:p>
            <a:r>
              <a:rPr lang="zh-CN" altLang="en-US" sz="2800" smtClean="0"/>
              <a:t>（4）防灾防损资金使用出问题。</a:t>
            </a:r>
          </a:p>
          <a:p>
            <a:endParaRPr lang="zh-CN" alt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idx="4294967295"/>
          </p:nvPr>
        </p:nvSpPr>
        <p:spPr>
          <a:xfrm>
            <a:off x="395288" y="0"/>
            <a:ext cx="3168650" cy="952500"/>
          </a:xfrm>
        </p:spPr>
        <p:txBody>
          <a:bodyPr/>
          <a:lstStyle/>
          <a:p>
            <a:pPr algn="l"/>
            <a:r>
              <a:rPr lang="zh-CN" altLang="en-US" sz="3200" smtClean="0">
                <a:solidFill>
                  <a:schemeClr val="bg1"/>
                </a:solidFill>
              </a:rPr>
              <a:t>实际推行步骤</a:t>
            </a:r>
          </a:p>
        </p:txBody>
      </p:sp>
      <p:grpSp>
        <p:nvGrpSpPr>
          <p:cNvPr id="49154" name="Group 4"/>
          <p:cNvGrpSpPr>
            <a:grpSpLocks/>
          </p:cNvGrpSpPr>
          <p:nvPr/>
        </p:nvGrpSpPr>
        <p:grpSpPr bwMode="auto">
          <a:xfrm>
            <a:off x="1258888" y="841375"/>
            <a:ext cx="6777037" cy="4678363"/>
            <a:chOff x="839" y="1117"/>
            <a:chExt cx="4632" cy="3264"/>
          </a:xfrm>
        </p:grpSpPr>
        <p:sp>
          <p:nvSpPr>
            <p:cNvPr id="49155" name="AutoShape 5"/>
            <p:cNvSpPr>
              <a:spLocks noChangeArrowheads="1"/>
            </p:cNvSpPr>
            <p:nvPr/>
          </p:nvSpPr>
          <p:spPr bwMode="auto">
            <a:xfrm rot="5400000">
              <a:off x="632" y="1324"/>
              <a:ext cx="1005" cy="591"/>
            </a:xfrm>
            <a:prstGeom prst="chevron">
              <a:avLst>
                <a:gd name="adj" fmla="val 59510"/>
              </a:avLst>
            </a:prstGeom>
            <a:solidFill>
              <a:srgbClr val="DA1C28"/>
            </a:solidFill>
            <a:ln w="55000" cmpd="thickThin">
              <a:solidFill>
                <a:srgbClr val="DA1C28"/>
              </a:solidFill>
              <a:miter lim="800000"/>
              <a:headEnd/>
              <a:tailEnd/>
            </a:ln>
          </p:spPr>
          <p:txBody>
            <a:bodyPr/>
            <a:lstStyle/>
            <a:p>
              <a:endParaRPr lang="zh-CN" altLang="en-US"/>
            </a:p>
          </p:txBody>
        </p:sp>
        <p:sp>
          <p:nvSpPr>
            <p:cNvPr id="49156" name="Rectangle 6"/>
            <p:cNvSpPr>
              <a:spLocks noChangeArrowheads="1"/>
            </p:cNvSpPr>
            <p:nvPr/>
          </p:nvSpPr>
          <p:spPr bwMode="auto">
            <a:xfrm rot="5400000">
              <a:off x="632" y="1474"/>
              <a:ext cx="1005" cy="591"/>
            </a:xfrm>
            <a:prstGeom prst="rect">
              <a:avLst/>
            </a:prstGeom>
            <a:noFill/>
            <a:ln w="9525">
              <a:noFill/>
              <a:miter lim="800000"/>
              <a:headEnd/>
              <a:tailEnd/>
            </a:ln>
          </p:spPr>
          <p:txBody>
            <a:bodyPr rot="10800000" vert="eaVert" lIns="17780" tIns="17780" rIns="17780" bIns="17780" anchor="ctr"/>
            <a:lstStyle/>
            <a:p>
              <a:pPr algn="ctr" eaLnBrk="0" hangingPunct="0">
                <a:lnSpc>
                  <a:spcPct val="90000"/>
                </a:lnSpc>
                <a:spcAft>
                  <a:spcPct val="35000"/>
                </a:spcAft>
                <a:buFont typeface="Arial" charset="0"/>
                <a:buNone/>
              </a:pPr>
              <a:r>
                <a:rPr lang="zh-CN" altLang="en-US" sz="2800" b="1">
                  <a:solidFill>
                    <a:srgbClr val="FFC000"/>
                  </a:solidFill>
                  <a:latin typeface="黑体" pitchFamily="49" charset="-122"/>
                  <a:ea typeface="黑体" pitchFamily="49" charset="-122"/>
                  <a:sym typeface="黑体" pitchFamily="49" charset="-122"/>
                </a:rPr>
                <a:t>机制</a:t>
              </a:r>
            </a:p>
          </p:txBody>
        </p:sp>
        <p:sp>
          <p:nvSpPr>
            <p:cNvPr id="49157" name="Rectangle 8"/>
            <p:cNvSpPr>
              <a:spLocks noChangeArrowheads="1"/>
            </p:cNvSpPr>
            <p:nvPr/>
          </p:nvSpPr>
          <p:spPr bwMode="auto">
            <a:xfrm rot="5400000">
              <a:off x="2805" y="-259"/>
              <a:ext cx="654" cy="3406"/>
            </a:xfrm>
            <a:prstGeom prst="rect">
              <a:avLst/>
            </a:prstGeom>
            <a:noFill/>
            <a:ln w="9525">
              <a:noFill/>
              <a:miter lim="800000"/>
              <a:headEnd/>
              <a:tailEnd/>
            </a:ln>
          </p:spPr>
          <p:txBody>
            <a:bodyPr rot="10800000" vert="eaVert" lIns="170688" tIns="15240" rIns="15240" bIns="15240" anchor="ctr"/>
            <a:lstStyle/>
            <a:p>
              <a:pPr marL="228600" lvl="1" indent="-228600" eaLnBrk="0" hangingPunct="0">
                <a:lnSpc>
                  <a:spcPct val="90000"/>
                </a:lnSpc>
                <a:spcAft>
                  <a:spcPct val="15000"/>
                </a:spcAft>
                <a:buFont typeface="Arial" charset="0"/>
                <a:buChar char="•"/>
              </a:pPr>
              <a:r>
                <a:rPr lang="zh-CN" altLang="en-US" sz="2400">
                  <a:solidFill>
                    <a:srgbClr val="000000"/>
                  </a:solidFill>
                  <a:latin typeface="黑体" pitchFamily="49" charset="-122"/>
                  <a:ea typeface="黑体" pitchFamily="49" charset="-122"/>
                  <a:sym typeface="黑体" pitchFamily="49" charset="-122"/>
                </a:rPr>
                <a:t>各级政府成立领导机构，建立工作协调机制</a:t>
              </a:r>
            </a:p>
            <a:p>
              <a:pPr marL="228600" lvl="1" indent="-228600" eaLnBrk="0" hangingPunct="0">
                <a:lnSpc>
                  <a:spcPct val="90000"/>
                </a:lnSpc>
                <a:spcAft>
                  <a:spcPct val="15000"/>
                </a:spcAft>
                <a:buFont typeface="Arial" charset="0"/>
                <a:buChar char="•"/>
              </a:pPr>
              <a:endParaRPr lang="zh-CN" altLang="en-US" sz="2400">
                <a:solidFill>
                  <a:srgbClr val="000000"/>
                </a:solidFill>
                <a:latin typeface="黑体" pitchFamily="49" charset="-122"/>
                <a:ea typeface="黑体" pitchFamily="49" charset="-122"/>
                <a:sym typeface="黑体" pitchFamily="49" charset="-122"/>
              </a:endParaRPr>
            </a:p>
          </p:txBody>
        </p:sp>
        <p:sp>
          <p:nvSpPr>
            <p:cNvPr id="49158" name="AutoShape 9"/>
            <p:cNvSpPr>
              <a:spLocks noChangeArrowheads="1"/>
            </p:cNvSpPr>
            <p:nvPr/>
          </p:nvSpPr>
          <p:spPr bwMode="auto">
            <a:xfrm rot="5400000">
              <a:off x="632" y="2213"/>
              <a:ext cx="1005" cy="591"/>
            </a:xfrm>
            <a:prstGeom prst="chevron">
              <a:avLst>
                <a:gd name="adj" fmla="val 59510"/>
              </a:avLst>
            </a:prstGeom>
            <a:solidFill>
              <a:srgbClr val="19C3E2"/>
            </a:solidFill>
            <a:ln w="55000" cmpd="thickThin">
              <a:solidFill>
                <a:srgbClr val="19C3E2"/>
              </a:solidFill>
              <a:miter lim="800000"/>
              <a:headEnd/>
              <a:tailEnd/>
            </a:ln>
          </p:spPr>
          <p:txBody>
            <a:bodyPr/>
            <a:lstStyle/>
            <a:p>
              <a:endParaRPr lang="zh-CN" altLang="en-US"/>
            </a:p>
          </p:txBody>
        </p:sp>
        <p:sp>
          <p:nvSpPr>
            <p:cNvPr id="49159" name="Rectangle 10"/>
            <p:cNvSpPr>
              <a:spLocks noChangeArrowheads="1"/>
            </p:cNvSpPr>
            <p:nvPr/>
          </p:nvSpPr>
          <p:spPr bwMode="auto">
            <a:xfrm rot="5400000">
              <a:off x="632" y="2213"/>
              <a:ext cx="1005" cy="591"/>
            </a:xfrm>
            <a:prstGeom prst="rect">
              <a:avLst/>
            </a:prstGeom>
            <a:noFill/>
            <a:ln w="9525">
              <a:noFill/>
              <a:miter lim="800000"/>
              <a:headEnd/>
              <a:tailEnd/>
            </a:ln>
          </p:spPr>
          <p:txBody>
            <a:bodyPr rot="10800000" vert="eaVert" lIns="17780" tIns="17780" rIns="17780" bIns="17780" anchor="ctr"/>
            <a:lstStyle/>
            <a:p>
              <a:pPr algn="ctr" eaLnBrk="0" hangingPunct="0">
                <a:lnSpc>
                  <a:spcPct val="90000"/>
                </a:lnSpc>
                <a:spcAft>
                  <a:spcPct val="35000"/>
                </a:spcAft>
                <a:buFont typeface="Arial" charset="0"/>
                <a:buNone/>
              </a:pPr>
              <a:r>
                <a:rPr lang="zh-CN" altLang="en-US" sz="2800" b="1">
                  <a:solidFill>
                    <a:srgbClr val="0070C0"/>
                  </a:solidFill>
                  <a:latin typeface="黑体" pitchFamily="49" charset="-122"/>
                  <a:ea typeface="黑体" pitchFamily="49" charset="-122"/>
                  <a:sym typeface="黑体" pitchFamily="49" charset="-122"/>
                </a:rPr>
                <a:t>实施</a:t>
              </a:r>
            </a:p>
          </p:txBody>
        </p:sp>
        <p:sp>
          <p:nvSpPr>
            <p:cNvPr id="49160" name="Rectangle 12"/>
            <p:cNvSpPr>
              <a:spLocks noChangeArrowheads="1"/>
            </p:cNvSpPr>
            <p:nvPr/>
          </p:nvSpPr>
          <p:spPr bwMode="auto">
            <a:xfrm rot="5400000">
              <a:off x="3146" y="352"/>
              <a:ext cx="653" cy="3997"/>
            </a:xfrm>
            <a:prstGeom prst="rect">
              <a:avLst/>
            </a:prstGeom>
            <a:noFill/>
            <a:ln w="9525">
              <a:noFill/>
              <a:miter lim="800000"/>
              <a:headEnd/>
              <a:tailEnd/>
            </a:ln>
          </p:spPr>
          <p:txBody>
            <a:bodyPr rot="10800000" vert="eaVert" lIns="170688" tIns="15240" rIns="15240" bIns="15240" anchor="ctr"/>
            <a:lstStyle/>
            <a:p>
              <a:pPr marL="228600" lvl="1" indent="-228600" eaLnBrk="0" hangingPunct="0">
                <a:lnSpc>
                  <a:spcPct val="90000"/>
                </a:lnSpc>
                <a:spcAft>
                  <a:spcPct val="15000"/>
                </a:spcAft>
                <a:buFont typeface="Arial" charset="0"/>
                <a:buChar char="•"/>
              </a:pPr>
              <a:r>
                <a:rPr lang="zh-CN" altLang="en-US" sz="2400">
                  <a:solidFill>
                    <a:srgbClr val="000000"/>
                  </a:solidFill>
                  <a:latin typeface="黑体" pitchFamily="49" charset="-122"/>
                  <a:ea typeface="黑体" pitchFamily="49" charset="-122"/>
                  <a:sym typeface="黑体" pitchFamily="49" charset="-122"/>
                </a:rPr>
                <a:t>制定具体实施方案，明确试点的区域范围、目标任务、工作步骤</a:t>
              </a:r>
            </a:p>
            <a:p>
              <a:pPr marL="228600" lvl="1" indent="-228600" eaLnBrk="0" hangingPunct="0">
                <a:lnSpc>
                  <a:spcPct val="90000"/>
                </a:lnSpc>
                <a:spcAft>
                  <a:spcPct val="15000"/>
                </a:spcAft>
                <a:buFont typeface="Arial" charset="0"/>
                <a:buChar char="•"/>
              </a:pPr>
              <a:r>
                <a:rPr lang="zh-CN" altLang="en-US" sz="2400">
                  <a:solidFill>
                    <a:srgbClr val="000000"/>
                  </a:solidFill>
                  <a:latin typeface="黑体" pitchFamily="49" charset="-122"/>
                  <a:ea typeface="黑体" pitchFamily="49" charset="-122"/>
                  <a:sym typeface="黑体" pitchFamily="49" charset="-122"/>
                </a:rPr>
                <a:t>选择合适的保险模式和保险机构</a:t>
              </a:r>
            </a:p>
          </p:txBody>
        </p:sp>
        <p:sp>
          <p:nvSpPr>
            <p:cNvPr id="49161" name="AutoShape 13"/>
            <p:cNvSpPr>
              <a:spLocks noChangeArrowheads="1"/>
            </p:cNvSpPr>
            <p:nvPr/>
          </p:nvSpPr>
          <p:spPr bwMode="auto">
            <a:xfrm rot="5400000">
              <a:off x="432" y="3321"/>
              <a:ext cx="1406" cy="591"/>
            </a:xfrm>
            <a:prstGeom prst="chevron">
              <a:avLst>
                <a:gd name="adj" fmla="val 51413"/>
              </a:avLst>
            </a:prstGeom>
            <a:solidFill>
              <a:srgbClr val="EA6116"/>
            </a:solidFill>
            <a:ln w="55000" cmpd="thickThin">
              <a:solidFill>
                <a:srgbClr val="EA6116"/>
              </a:solidFill>
              <a:miter lim="800000"/>
              <a:headEnd/>
              <a:tailEnd/>
            </a:ln>
          </p:spPr>
          <p:txBody>
            <a:bodyPr/>
            <a:lstStyle/>
            <a:p>
              <a:endParaRPr lang="zh-CN" altLang="en-US"/>
            </a:p>
          </p:txBody>
        </p:sp>
        <p:sp>
          <p:nvSpPr>
            <p:cNvPr id="49162" name="Rectangle 14"/>
            <p:cNvSpPr>
              <a:spLocks noChangeArrowheads="1"/>
            </p:cNvSpPr>
            <p:nvPr/>
          </p:nvSpPr>
          <p:spPr bwMode="auto">
            <a:xfrm rot="5400000">
              <a:off x="321" y="3271"/>
              <a:ext cx="1628" cy="591"/>
            </a:xfrm>
            <a:prstGeom prst="rect">
              <a:avLst/>
            </a:prstGeom>
            <a:noFill/>
            <a:ln w="9525">
              <a:noFill/>
              <a:miter lim="800000"/>
              <a:headEnd/>
              <a:tailEnd/>
            </a:ln>
          </p:spPr>
          <p:txBody>
            <a:bodyPr rot="10800000" vert="eaVert" lIns="17780" tIns="17780" rIns="17780" bIns="17780" anchor="ctr"/>
            <a:lstStyle/>
            <a:p>
              <a:pPr algn="ctr" eaLnBrk="0" hangingPunct="0">
                <a:lnSpc>
                  <a:spcPct val="90000"/>
                </a:lnSpc>
                <a:spcAft>
                  <a:spcPct val="35000"/>
                </a:spcAft>
                <a:buFont typeface="Arial" charset="0"/>
                <a:buNone/>
              </a:pPr>
              <a:r>
                <a:rPr lang="zh-CN" altLang="en-US" sz="2800" b="1">
                  <a:solidFill>
                    <a:srgbClr val="FF0000"/>
                  </a:solidFill>
                  <a:latin typeface="黑体" pitchFamily="49" charset="-122"/>
                  <a:ea typeface="黑体" pitchFamily="49" charset="-122"/>
                  <a:sym typeface="黑体" pitchFamily="49" charset="-122"/>
                </a:rPr>
                <a:t>落实</a:t>
              </a:r>
            </a:p>
          </p:txBody>
        </p:sp>
        <p:sp>
          <p:nvSpPr>
            <p:cNvPr id="49163" name="Rectangle 16"/>
            <p:cNvSpPr>
              <a:spLocks noChangeArrowheads="1"/>
            </p:cNvSpPr>
            <p:nvPr/>
          </p:nvSpPr>
          <p:spPr bwMode="auto">
            <a:xfrm rot="5400000">
              <a:off x="2721" y="1684"/>
              <a:ext cx="1315" cy="3719"/>
            </a:xfrm>
            <a:prstGeom prst="rect">
              <a:avLst/>
            </a:prstGeom>
            <a:noFill/>
            <a:ln w="9525">
              <a:noFill/>
              <a:miter lim="800000"/>
              <a:headEnd/>
              <a:tailEnd/>
            </a:ln>
          </p:spPr>
          <p:txBody>
            <a:bodyPr rot="10800000" vert="eaVert" lIns="199136" tIns="17780" rIns="17780" bIns="17780" anchor="ctr"/>
            <a:lstStyle/>
            <a:p>
              <a:pPr marL="285750" lvl="1" indent="-285750" eaLnBrk="0" hangingPunct="0">
                <a:lnSpc>
                  <a:spcPct val="90000"/>
                </a:lnSpc>
                <a:spcAft>
                  <a:spcPct val="15000"/>
                </a:spcAft>
                <a:buFont typeface="Arial" charset="0"/>
                <a:buChar char="•"/>
              </a:pPr>
              <a:r>
                <a:rPr lang="zh-CN" altLang="en-US" sz="2400">
                  <a:solidFill>
                    <a:srgbClr val="000000"/>
                  </a:solidFill>
                  <a:latin typeface="黑体" pitchFamily="49" charset="-122"/>
                  <a:ea typeface="黑体" pitchFamily="49" charset="-122"/>
                  <a:sym typeface="黑体" pitchFamily="49" charset="-122"/>
                </a:rPr>
                <a:t>保险机构制定保险条款、保险费率</a:t>
              </a:r>
            </a:p>
            <a:p>
              <a:pPr marL="285750" lvl="1" indent="-285750" eaLnBrk="0" hangingPunct="0">
                <a:lnSpc>
                  <a:spcPct val="90000"/>
                </a:lnSpc>
                <a:spcAft>
                  <a:spcPct val="15000"/>
                </a:spcAft>
                <a:buFont typeface="Arial" charset="0"/>
                <a:buChar char="•"/>
              </a:pPr>
              <a:r>
                <a:rPr lang="zh-CN" altLang="en-US" sz="2400">
                  <a:solidFill>
                    <a:srgbClr val="000000"/>
                  </a:solidFill>
                  <a:latin typeface="黑体" pitchFamily="49" charset="-122"/>
                  <a:ea typeface="黑体" pitchFamily="49" charset="-122"/>
                  <a:sym typeface="黑体" pitchFamily="49" charset="-122"/>
                </a:rPr>
                <a:t>政府确定保险条款方案</a:t>
              </a:r>
            </a:p>
            <a:p>
              <a:pPr marL="285750" lvl="1" indent="-285750" eaLnBrk="0" hangingPunct="0">
                <a:lnSpc>
                  <a:spcPct val="90000"/>
                </a:lnSpc>
                <a:spcAft>
                  <a:spcPct val="15000"/>
                </a:spcAft>
                <a:buFont typeface="Arial" charset="0"/>
                <a:buChar char="•"/>
              </a:pPr>
              <a:r>
                <a:rPr lang="zh-CN" altLang="en-US" sz="2400">
                  <a:solidFill>
                    <a:srgbClr val="000000"/>
                  </a:solidFill>
                  <a:latin typeface="黑体" pitchFamily="49" charset="-122"/>
                  <a:ea typeface="黑体" pitchFamily="49" charset="-122"/>
                  <a:sym typeface="黑体" pitchFamily="49" charset="-122"/>
                </a:rPr>
                <a:t>推广宣导，推动实施。</a:t>
              </a:r>
            </a:p>
            <a:p>
              <a:pPr marL="285750" lvl="1" indent="-285750" eaLnBrk="0" hangingPunct="0">
                <a:lnSpc>
                  <a:spcPct val="90000"/>
                </a:lnSpc>
                <a:spcAft>
                  <a:spcPct val="15000"/>
                </a:spcAft>
                <a:buFont typeface="Arial" charset="0"/>
                <a:buNone/>
              </a:pPr>
              <a:endParaRPr lang="zh-CN" altLang="en-US" sz="2800">
                <a:solidFill>
                  <a:srgbClr val="000000"/>
                </a:solidFill>
                <a:latin typeface="黑体" pitchFamily="49" charset="-122"/>
                <a:ea typeface="黑体" pitchFamily="49" charset="-122"/>
                <a:sym typeface="黑体" pitchFamily="49" charset="-122"/>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idx="4294967295"/>
          </p:nvPr>
        </p:nvSpPr>
        <p:spPr>
          <a:xfrm>
            <a:off x="323850" y="0"/>
            <a:ext cx="7354888" cy="952500"/>
          </a:xfrm>
        </p:spPr>
        <p:txBody>
          <a:bodyPr/>
          <a:lstStyle/>
          <a:p>
            <a:pPr algn="l"/>
            <a:r>
              <a:rPr lang="zh-CN" altLang="en-US" sz="2800" smtClean="0">
                <a:solidFill>
                  <a:schemeClr val="bg1"/>
                </a:solidFill>
              </a:rPr>
              <a:t>案例：四川雅安“统保”竞选会现场</a:t>
            </a:r>
          </a:p>
        </p:txBody>
      </p:sp>
      <p:pic>
        <p:nvPicPr>
          <p:cNvPr id="50178" name="Picture 4"/>
          <p:cNvPicPr>
            <a:picLocks noChangeAspect="1" noChangeArrowheads="1"/>
          </p:cNvPicPr>
          <p:nvPr>
            <p:ph type="body" idx="4294967295"/>
          </p:nvPr>
        </p:nvPicPr>
        <p:blipFill>
          <a:blip r:embed="rId2"/>
          <a:srcRect/>
          <a:stretch>
            <a:fillRect/>
          </a:stretch>
        </p:blipFill>
        <p:spPr>
          <a:xfrm>
            <a:off x="179388" y="912813"/>
            <a:ext cx="4032250" cy="2994025"/>
          </a:xfrm>
        </p:spPr>
      </p:pic>
      <p:sp>
        <p:nvSpPr>
          <p:cNvPr id="50179" name="Rectangle 5"/>
          <p:cNvSpPr>
            <a:spLocks noChangeArrowheads="1"/>
          </p:cNvSpPr>
          <p:nvPr/>
        </p:nvSpPr>
        <p:spPr bwMode="auto">
          <a:xfrm>
            <a:off x="4284663" y="769938"/>
            <a:ext cx="4608512" cy="4211637"/>
          </a:xfrm>
          <a:prstGeom prst="rect">
            <a:avLst/>
          </a:prstGeom>
          <a:noFill/>
          <a:ln w="9525">
            <a:noFill/>
            <a:miter lim="800000"/>
            <a:headEnd/>
            <a:tailEnd/>
          </a:ln>
        </p:spPr>
        <p:txBody>
          <a:bodyPr>
            <a:spAutoFit/>
          </a:bodyPr>
          <a:lstStyle/>
          <a:p>
            <a:r>
              <a:rPr lang="zh-CN" altLang="en-US"/>
              <a:t>做法：</a:t>
            </a:r>
          </a:p>
          <a:p>
            <a:r>
              <a:rPr lang="zh-CN" altLang="en-US"/>
              <a:t>（1）经过市委、市政府批准，委托经纪公司为保险风险管理顾问并负责具体日常服务工作。</a:t>
            </a:r>
          </a:p>
          <a:p>
            <a:r>
              <a:rPr lang="zh-CN" altLang="en-US"/>
              <a:t>（2）经纪公司通过组织</a:t>
            </a:r>
            <a:r>
              <a:rPr lang="zh-CN" altLang="en-US">
                <a:solidFill>
                  <a:srgbClr val="FF3300"/>
                </a:solidFill>
              </a:rPr>
              <a:t>企业自主投票选代表</a:t>
            </a:r>
            <a:r>
              <a:rPr lang="zh-CN" altLang="en-US"/>
              <a:t>，履行招标评标、议价职责。</a:t>
            </a:r>
          </a:p>
          <a:p>
            <a:r>
              <a:rPr lang="zh-CN" altLang="en-US"/>
              <a:t>（3）现场由</a:t>
            </a:r>
            <a:r>
              <a:rPr lang="zh-CN" altLang="en-US">
                <a:solidFill>
                  <a:srgbClr val="FF3300"/>
                </a:solidFill>
              </a:rPr>
              <a:t>业主代表采取公开、公平竞争选择的方式</a:t>
            </a:r>
            <a:r>
              <a:rPr lang="zh-CN" altLang="en-US"/>
              <a:t>，</a:t>
            </a:r>
            <a:r>
              <a:rPr lang="zh-CN" altLang="en-US">
                <a:solidFill>
                  <a:srgbClr val="FF3300"/>
                </a:solidFill>
              </a:rPr>
              <a:t>评选首席承保及共保成员</a:t>
            </a:r>
            <a:r>
              <a:rPr lang="zh-CN" altLang="en-US"/>
              <a:t>。</a:t>
            </a:r>
          </a:p>
          <a:p>
            <a:r>
              <a:rPr lang="zh-CN" altLang="en-US"/>
              <a:t>      </a:t>
            </a:r>
            <a:r>
              <a:rPr lang="zh-CN" altLang="en-US">
                <a:solidFill>
                  <a:srgbClr val="FF3300"/>
                </a:solidFill>
              </a:rPr>
              <a:t>通过</a:t>
            </a:r>
            <a:r>
              <a:rPr lang="zh-CN" altLang="en-US"/>
              <a:t>保险公司</a:t>
            </a:r>
            <a:r>
              <a:rPr lang="zh-CN" altLang="en-US">
                <a:solidFill>
                  <a:srgbClr val="FF3300"/>
                </a:solidFill>
              </a:rPr>
              <a:t>竞争报价</a:t>
            </a:r>
            <a:r>
              <a:rPr lang="zh-CN" altLang="en-US"/>
              <a:t>，</a:t>
            </a:r>
            <a:r>
              <a:rPr lang="zh-CN" altLang="en-US">
                <a:solidFill>
                  <a:srgbClr val="FF3300"/>
                </a:solidFill>
              </a:rPr>
              <a:t>大幅度调低</a:t>
            </a:r>
            <a:r>
              <a:rPr lang="zh-CN" altLang="en-US"/>
              <a:t>各行业</a:t>
            </a:r>
            <a:r>
              <a:rPr lang="zh-CN" altLang="en-US">
                <a:solidFill>
                  <a:srgbClr val="FF3300"/>
                </a:solidFill>
              </a:rPr>
              <a:t>保险费基础标准</a:t>
            </a:r>
            <a:r>
              <a:rPr lang="zh-CN" altLang="en-US"/>
              <a:t>，</a:t>
            </a:r>
            <a:r>
              <a:rPr lang="zh-CN" altLang="en-US">
                <a:solidFill>
                  <a:srgbClr val="FF3300"/>
                </a:solidFill>
              </a:rPr>
              <a:t>扩大了保险范围</a:t>
            </a:r>
            <a:r>
              <a:rPr lang="zh-CN" altLang="en-US"/>
              <a:t>。</a:t>
            </a:r>
          </a:p>
          <a:p>
            <a:r>
              <a:rPr lang="zh-CN" altLang="en-US"/>
              <a:t>（4）费率使用期限有两年，统保办对承保公司经营业绩进行管理，严格测算盈亏状况，在确保承保公司合理利润的原则下，从第三年起重新测算并确定保险费率。</a:t>
            </a:r>
          </a:p>
          <a:p>
            <a:r>
              <a:rPr lang="zh-CN" altLang="en-US"/>
              <a:t>     </a:t>
            </a:r>
          </a:p>
        </p:txBody>
      </p:sp>
      <p:sp>
        <p:nvSpPr>
          <p:cNvPr id="50180" name="Rectangle 6"/>
          <p:cNvSpPr>
            <a:spLocks noChangeArrowheads="1"/>
          </p:cNvSpPr>
          <p:nvPr/>
        </p:nvSpPr>
        <p:spPr bwMode="auto">
          <a:xfrm>
            <a:off x="250825" y="4225925"/>
            <a:ext cx="3762375" cy="915988"/>
          </a:xfrm>
          <a:prstGeom prst="rect">
            <a:avLst/>
          </a:prstGeom>
          <a:noFill/>
          <a:ln w="9525">
            <a:noFill/>
            <a:miter lim="800000"/>
            <a:headEnd/>
            <a:tailEnd/>
          </a:ln>
        </p:spPr>
        <p:txBody>
          <a:bodyPr>
            <a:spAutoFit/>
          </a:bodyPr>
          <a:lstStyle/>
          <a:p>
            <a:r>
              <a:rPr lang="zh-CN" altLang="en-US"/>
              <a:t>       </a:t>
            </a:r>
            <a:r>
              <a:rPr lang="zh-CN" altLang="en-US">
                <a:solidFill>
                  <a:srgbClr val="FF0000"/>
                </a:solidFill>
              </a:rPr>
              <a:t>最终目标</a:t>
            </a:r>
            <a:r>
              <a:rPr lang="en-US" altLang="zh-CN">
                <a:solidFill>
                  <a:srgbClr val="FF0000"/>
                </a:solidFill>
              </a:rPr>
              <a:t>——</a:t>
            </a:r>
            <a:r>
              <a:rPr lang="zh-CN" altLang="en-US"/>
              <a:t>建立一个公开、公平、公正，良性发展的安全生产责任保险市场。</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1"/>
          <p:cNvSpPr>
            <a:spLocks noGrp="1"/>
          </p:cNvSpPr>
          <p:nvPr>
            <p:ph type="title"/>
          </p:nvPr>
        </p:nvSpPr>
        <p:spPr>
          <a:xfrm>
            <a:off x="323850" y="0"/>
            <a:ext cx="5832475" cy="647700"/>
          </a:xfrm>
        </p:spPr>
        <p:txBody>
          <a:bodyPr/>
          <a:lstStyle/>
          <a:p>
            <a:pPr eaLnBrk="1" hangingPunct="1"/>
            <a:endParaRPr lang="zh-CN" altLang="en-US" smtClean="0"/>
          </a:p>
        </p:txBody>
      </p:sp>
      <p:sp>
        <p:nvSpPr>
          <p:cNvPr id="7" name="矩形 4"/>
          <p:cNvSpPr/>
          <p:nvPr/>
        </p:nvSpPr>
        <p:spPr>
          <a:xfrm>
            <a:off x="3851275" y="1562100"/>
            <a:ext cx="4895850" cy="2519363"/>
          </a:xfrm>
          <a:prstGeom prst="rect">
            <a:avLst/>
          </a:prstGeom>
          <a:solidFill>
            <a:schemeClr val="accent6">
              <a:lumMod val="40000"/>
              <a:lumOff val="60000"/>
            </a:schemeClr>
          </a:solidFill>
          <a:ln w="12700" cap="flat" cmpd="sng" algn="ctr">
            <a:solidFill>
              <a:srgbClr val="026DCE"/>
            </a:solidFill>
            <a:prstDash val="solid"/>
            <a:miter lim="800000"/>
          </a:ln>
          <a:effectLst/>
        </p:spPr>
        <p:txBody>
          <a:bodyPr anchor="ctr"/>
          <a:lstStyle/>
          <a:p>
            <a:pPr marL="285750" indent="-285750">
              <a:buFont typeface="Wingdings" pitchFamily="2" charset="2"/>
              <a:buChar char="l"/>
              <a:defRPr/>
            </a:pPr>
            <a:r>
              <a:rPr lang="zh-CN" altLang="en-US" sz="2400" b="1">
                <a:solidFill>
                  <a:schemeClr val="accent1"/>
                </a:solidFill>
                <a:latin typeface="华文楷体"/>
              </a:rPr>
              <a:t>经济下行压力导致推行难度加大。</a:t>
            </a:r>
          </a:p>
          <a:p>
            <a:pPr marL="285750" indent="-285750">
              <a:buFont typeface="Wingdings" pitchFamily="2" charset="2"/>
              <a:buChar char="l"/>
              <a:defRPr/>
            </a:pPr>
            <a:endParaRPr lang="zh-CN" altLang="en-US" sz="2400" b="1">
              <a:solidFill>
                <a:schemeClr val="accent1"/>
              </a:solidFill>
              <a:latin typeface="华文楷体"/>
            </a:endParaRPr>
          </a:p>
          <a:p>
            <a:pPr marL="285750" indent="-285750">
              <a:buFont typeface="Wingdings" pitchFamily="2" charset="2"/>
              <a:buChar char="l"/>
              <a:defRPr/>
            </a:pPr>
            <a:r>
              <a:rPr lang="zh-CN" altLang="en-US" sz="2400" b="1">
                <a:solidFill>
                  <a:schemeClr val="accent1"/>
                </a:solidFill>
                <a:latin typeface="华文楷体"/>
              </a:rPr>
              <a:t>企业保险意识普遍不强。</a:t>
            </a:r>
          </a:p>
          <a:p>
            <a:pPr marL="285750" indent="-285750">
              <a:buFont typeface="Wingdings" pitchFamily="2" charset="2"/>
              <a:buChar char="l"/>
              <a:defRPr/>
            </a:pPr>
            <a:endParaRPr lang="zh-CN" altLang="en-US" sz="2400" b="1">
              <a:solidFill>
                <a:schemeClr val="accent1"/>
              </a:solidFill>
              <a:latin typeface="华文楷体"/>
            </a:endParaRPr>
          </a:p>
          <a:p>
            <a:pPr marL="285750" indent="-285750">
              <a:buFont typeface="Wingdings" pitchFamily="2" charset="2"/>
              <a:buChar char="l"/>
              <a:defRPr/>
            </a:pPr>
            <a:r>
              <a:rPr lang="zh-CN" altLang="en-US" sz="2400" b="1">
                <a:solidFill>
                  <a:schemeClr val="accent1"/>
                </a:solidFill>
                <a:latin typeface="华文楷体"/>
              </a:rPr>
              <a:t>多方联动协作合力有待加强。</a:t>
            </a:r>
            <a:endParaRPr lang="en-US" altLang="zh-CN" sz="2400" b="1">
              <a:solidFill>
                <a:schemeClr val="accent1"/>
              </a:solidFill>
              <a:latin typeface="华文楷体"/>
            </a:endParaRPr>
          </a:p>
        </p:txBody>
      </p:sp>
      <p:sp>
        <p:nvSpPr>
          <p:cNvPr id="51203" name="矩形 4"/>
          <p:cNvSpPr>
            <a:spLocks noChangeArrowheads="1"/>
          </p:cNvSpPr>
          <p:nvPr/>
        </p:nvSpPr>
        <p:spPr bwMode="auto">
          <a:xfrm>
            <a:off x="395288" y="1489075"/>
            <a:ext cx="2736850" cy="433388"/>
          </a:xfrm>
          <a:prstGeom prst="rect">
            <a:avLst/>
          </a:prstGeom>
          <a:solidFill>
            <a:srgbClr val="0072C6"/>
          </a:solidFill>
          <a:ln w="12700" algn="ctr">
            <a:solidFill>
              <a:srgbClr val="026DCE"/>
            </a:solidFill>
            <a:miter lim="800000"/>
            <a:headEnd/>
            <a:tailEnd/>
          </a:ln>
        </p:spPr>
        <p:txBody>
          <a:bodyPr anchor="ctr"/>
          <a:lstStyle/>
          <a:p>
            <a:pPr algn="ctr"/>
            <a:r>
              <a:rPr lang="zh-CN" altLang="en-US" sz="2000" b="1">
                <a:solidFill>
                  <a:srgbClr val="FFFFFF"/>
                </a:solidFill>
                <a:latin typeface="华文细黑"/>
                <a:ea typeface="微软雅黑" pitchFamily="34" charset="-122"/>
              </a:rPr>
              <a:t>主要困难</a:t>
            </a:r>
          </a:p>
        </p:txBody>
      </p:sp>
      <p:pic>
        <p:nvPicPr>
          <p:cNvPr id="51204" name="图片 31"/>
          <p:cNvPicPr>
            <a:picLocks noChangeAspect="1"/>
          </p:cNvPicPr>
          <p:nvPr/>
        </p:nvPicPr>
        <p:blipFill>
          <a:blip r:embed="rId2"/>
          <a:srcRect t="15990"/>
          <a:stretch>
            <a:fillRect/>
          </a:stretch>
        </p:blipFill>
        <p:spPr bwMode="auto">
          <a:xfrm>
            <a:off x="395288" y="2209800"/>
            <a:ext cx="2736850" cy="1866900"/>
          </a:xfrm>
          <a:prstGeom prst="rect">
            <a:avLst/>
          </a:prstGeom>
          <a:noFill/>
          <a:ln w="9525">
            <a:solidFill>
              <a:srgbClr val="026DCE"/>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a:xfrm>
            <a:off x="0" y="0"/>
            <a:ext cx="2555875" cy="661988"/>
          </a:xfrm>
        </p:spPr>
        <p:txBody>
          <a:bodyPr/>
          <a:lstStyle/>
          <a:p>
            <a:endParaRPr lang="zh-CN" altLang="en-US" sz="2200" b="1" smtClean="0">
              <a:solidFill>
                <a:schemeClr val="bg1"/>
              </a:solidFill>
              <a:latin typeface="Times New Roman" pitchFamily="18" charset="0"/>
              <a:cs typeface="Times New Roman" pitchFamily="18" charset="0"/>
            </a:endParaRPr>
          </a:p>
        </p:txBody>
      </p:sp>
      <p:pic>
        <p:nvPicPr>
          <p:cNvPr id="52226" name="图片 30"/>
          <p:cNvPicPr>
            <a:picLocks noChangeAspect="1"/>
          </p:cNvPicPr>
          <p:nvPr/>
        </p:nvPicPr>
        <p:blipFill>
          <a:blip r:embed="rId2"/>
          <a:srcRect/>
          <a:stretch>
            <a:fillRect/>
          </a:stretch>
        </p:blipFill>
        <p:spPr bwMode="auto">
          <a:xfrm>
            <a:off x="395288" y="2209800"/>
            <a:ext cx="2736850" cy="2073275"/>
          </a:xfrm>
          <a:prstGeom prst="rect">
            <a:avLst/>
          </a:prstGeom>
          <a:noFill/>
          <a:ln w="9525">
            <a:solidFill>
              <a:srgbClr val="026DCE"/>
            </a:solidFill>
            <a:miter lim="800000"/>
            <a:headEnd/>
            <a:tailEnd/>
          </a:ln>
        </p:spPr>
      </p:pic>
      <p:sp>
        <p:nvSpPr>
          <p:cNvPr id="52227" name="矩形 4"/>
          <p:cNvSpPr>
            <a:spLocks noChangeArrowheads="1"/>
          </p:cNvSpPr>
          <p:nvPr/>
        </p:nvSpPr>
        <p:spPr bwMode="auto">
          <a:xfrm>
            <a:off x="3348038" y="1417638"/>
            <a:ext cx="5437187" cy="2952750"/>
          </a:xfrm>
          <a:prstGeom prst="rect">
            <a:avLst/>
          </a:prstGeom>
          <a:solidFill>
            <a:schemeClr val="folHlink"/>
          </a:solidFill>
          <a:ln w="12700" algn="ctr">
            <a:solidFill>
              <a:srgbClr val="026DCE"/>
            </a:solidFill>
            <a:miter lim="800000"/>
            <a:headEnd/>
            <a:tailEnd/>
          </a:ln>
        </p:spPr>
        <p:txBody>
          <a:bodyPr anchor="ctr"/>
          <a:lstStyle/>
          <a:p>
            <a:pPr marL="285750" indent="-285750">
              <a:buFont typeface="Wingdings" pitchFamily="2" charset="2"/>
              <a:buChar char="l"/>
            </a:pPr>
            <a:r>
              <a:rPr lang="zh-CN" altLang="en-US" sz="2000" b="1">
                <a:solidFill>
                  <a:schemeClr val="accent1"/>
                </a:solidFill>
                <a:latin typeface="华文楷体"/>
              </a:rPr>
              <a:t>强化组织领导</a:t>
            </a:r>
          </a:p>
          <a:p>
            <a:pPr marL="285750" indent="-285750">
              <a:buFont typeface="Wingdings" pitchFamily="2" charset="2"/>
              <a:buChar char="l"/>
            </a:pPr>
            <a:r>
              <a:rPr lang="zh-CN" altLang="en-US" sz="2000" b="1">
                <a:solidFill>
                  <a:schemeClr val="accent1"/>
                </a:solidFill>
                <a:latin typeface="华文楷体"/>
              </a:rPr>
              <a:t>加强宣传引导</a:t>
            </a:r>
          </a:p>
          <a:p>
            <a:pPr marL="285750" indent="-285750">
              <a:buFont typeface="Wingdings" pitchFamily="2" charset="2"/>
              <a:buChar char="l"/>
            </a:pPr>
            <a:r>
              <a:rPr lang="zh-CN" altLang="en-US" sz="2000" b="1">
                <a:solidFill>
                  <a:schemeClr val="accent1"/>
                </a:solidFill>
                <a:latin typeface="华文楷体"/>
              </a:rPr>
              <a:t>实施激励约束</a:t>
            </a:r>
          </a:p>
          <a:p>
            <a:pPr marL="285750" indent="-285750">
              <a:buFont typeface="Wingdings" pitchFamily="2" charset="2"/>
              <a:buNone/>
            </a:pPr>
            <a:r>
              <a:rPr lang="en-US" altLang="zh-CN" sz="2000" b="1">
                <a:solidFill>
                  <a:schemeClr val="accent1"/>
                </a:solidFill>
                <a:latin typeface="华文楷体"/>
              </a:rPr>
              <a:t>    1.</a:t>
            </a:r>
            <a:r>
              <a:rPr lang="zh-CN" altLang="en-US" sz="2000" b="1">
                <a:solidFill>
                  <a:schemeClr val="accent1"/>
                </a:solidFill>
                <a:latin typeface="华文楷体"/>
              </a:rPr>
              <a:t>保费补贴</a:t>
            </a:r>
          </a:p>
          <a:p>
            <a:pPr marL="285750" indent="-285750">
              <a:buFont typeface="Wingdings" pitchFamily="2" charset="2"/>
              <a:buNone/>
            </a:pPr>
            <a:r>
              <a:rPr lang="en-US" altLang="zh-CN" sz="2000" b="1">
                <a:solidFill>
                  <a:schemeClr val="accent1"/>
                </a:solidFill>
                <a:latin typeface="华文楷体"/>
              </a:rPr>
              <a:t>    2.</a:t>
            </a:r>
            <a:r>
              <a:rPr lang="zh-CN" altLang="en-US" sz="2000" b="1">
                <a:solidFill>
                  <a:schemeClr val="accent1"/>
                </a:solidFill>
                <a:latin typeface="华文楷体"/>
              </a:rPr>
              <a:t>政策转换和转保</a:t>
            </a:r>
          </a:p>
          <a:p>
            <a:pPr marL="285750" indent="-285750">
              <a:buFont typeface="Wingdings" pitchFamily="2" charset="2"/>
              <a:buNone/>
            </a:pPr>
            <a:r>
              <a:rPr lang="en-US" altLang="zh-CN" sz="2000" b="1">
                <a:solidFill>
                  <a:schemeClr val="accent1"/>
                </a:solidFill>
                <a:latin typeface="华文楷体"/>
              </a:rPr>
              <a:t>    3.</a:t>
            </a:r>
            <a:r>
              <a:rPr lang="zh-CN" altLang="en-US" sz="2000" b="1">
                <a:solidFill>
                  <a:schemeClr val="accent1"/>
                </a:solidFill>
                <a:latin typeface="华文楷体"/>
              </a:rPr>
              <a:t> 政策扶持</a:t>
            </a:r>
          </a:p>
          <a:p>
            <a:pPr marL="285750" indent="-285750">
              <a:buFont typeface="Wingdings" pitchFamily="2" charset="2"/>
              <a:buNone/>
            </a:pPr>
            <a:r>
              <a:rPr lang="en-US" altLang="zh-CN" sz="2000" b="1">
                <a:solidFill>
                  <a:schemeClr val="accent1"/>
                </a:solidFill>
                <a:latin typeface="华文楷体"/>
              </a:rPr>
              <a:t>    4.</a:t>
            </a:r>
            <a:r>
              <a:rPr lang="zh-CN" altLang="en-US" sz="2000" b="1">
                <a:solidFill>
                  <a:schemeClr val="accent1"/>
                </a:solidFill>
                <a:latin typeface="华文楷体"/>
              </a:rPr>
              <a:t>监督考评</a:t>
            </a:r>
          </a:p>
        </p:txBody>
      </p:sp>
      <p:sp>
        <p:nvSpPr>
          <p:cNvPr id="52228" name="矩形 4"/>
          <p:cNvSpPr>
            <a:spLocks noChangeArrowheads="1"/>
          </p:cNvSpPr>
          <p:nvPr/>
        </p:nvSpPr>
        <p:spPr bwMode="auto">
          <a:xfrm>
            <a:off x="395288" y="1489075"/>
            <a:ext cx="2736850" cy="433388"/>
          </a:xfrm>
          <a:prstGeom prst="rect">
            <a:avLst/>
          </a:prstGeom>
          <a:solidFill>
            <a:srgbClr val="0072C6"/>
          </a:solidFill>
          <a:ln w="12700" algn="ctr">
            <a:solidFill>
              <a:srgbClr val="026DCE"/>
            </a:solidFill>
            <a:miter lim="800000"/>
            <a:headEnd/>
            <a:tailEnd/>
          </a:ln>
        </p:spPr>
        <p:txBody>
          <a:bodyPr anchor="ctr"/>
          <a:lstStyle/>
          <a:p>
            <a:pPr algn="ctr"/>
            <a:r>
              <a:rPr lang="zh-CN" altLang="en-US" sz="2000" b="1">
                <a:solidFill>
                  <a:srgbClr val="FFFFFF"/>
                </a:solidFill>
                <a:latin typeface="华文细黑"/>
                <a:ea typeface="微软雅黑" pitchFamily="34" charset="-122"/>
              </a:rPr>
              <a:t>保障措施</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0" y="1849438"/>
            <a:ext cx="9144000" cy="22320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0" y="1562100"/>
            <a:ext cx="9144000" cy="287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0" y="4005263"/>
            <a:ext cx="9144000" cy="287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3253" name="TextBox 1"/>
          <p:cNvSpPr txBox="1">
            <a:spLocks noChangeArrowheads="1"/>
          </p:cNvSpPr>
          <p:nvPr/>
        </p:nvSpPr>
        <p:spPr bwMode="auto">
          <a:xfrm>
            <a:off x="179388" y="2281238"/>
            <a:ext cx="6280150" cy="1311275"/>
          </a:xfrm>
          <a:prstGeom prst="rect">
            <a:avLst/>
          </a:prstGeom>
          <a:noFill/>
          <a:ln w="9525">
            <a:noFill/>
            <a:miter lim="800000"/>
            <a:headEnd/>
            <a:tailEnd/>
          </a:ln>
        </p:spPr>
        <p:txBody>
          <a:bodyPr wrap="none">
            <a:spAutoFit/>
          </a:bodyPr>
          <a:lstStyle/>
          <a:p>
            <a:r>
              <a:rPr lang="zh-CN" altLang="en-US" sz="4000" b="1">
                <a:solidFill>
                  <a:schemeClr val="accent1"/>
                </a:solidFill>
                <a:ea typeface="微软雅黑" pitchFamily="34" charset="-122"/>
                <a:cs typeface="Arial" charset="0"/>
              </a:rPr>
              <a:t>谢谢</a:t>
            </a:r>
            <a:endParaRPr lang="en-US" altLang="zh-CN" sz="4000" b="1">
              <a:solidFill>
                <a:schemeClr val="accent1"/>
              </a:solidFill>
              <a:ea typeface="微软雅黑" pitchFamily="34" charset="-122"/>
              <a:cs typeface="Arial" charset="0"/>
            </a:endParaRPr>
          </a:p>
          <a:p>
            <a:r>
              <a:rPr lang="zh-CN" altLang="en-US" sz="4000" b="1">
                <a:solidFill>
                  <a:schemeClr val="accent1"/>
                </a:solidFill>
                <a:ea typeface="微软雅黑" pitchFamily="34" charset="-122"/>
                <a:cs typeface="Arial" charset="0"/>
              </a:rPr>
              <a:t>请对不足之处提宝贵意见！</a:t>
            </a:r>
          </a:p>
        </p:txBody>
      </p:sp>
      <p:grpSp>
        <p:nvGrpSpPr>
          <p:cNvPr id="95238" name="Group 6"/>
          <p:cNvGrpSpPr>
            <a:grpSpLocks noChangeAspect="1"/>
          </p:cNvGrpSpPr>
          <p:nvPr/>
        </p:nvGrpSpPr>
        <p:grpSpPr bwMode="auto">
          <a:xfrm>
            <a:off x="6084888" y="985838"/>
            <a:ext cx="1752600" cy="1943100"/>
            <a:chOff x="0" y="0"/>
            <a:chExt cx="1257" cy="1406"/>
          </a:xfrm>
        </p:grpSpPr>
        <p:pic>
          <p:nvPicPr>
            <p:cNvPr id="53261" name="Picture 7" descr="未标题-17"/>
            <p:cNvPicPr>
              <a:picLocks noChangeAspect="1" noChangeArrowheads="1"/>
            </p:cNvPicPr>
            <p:nvPr/>
          </p:nvPicPr>
          <p:blipFill>
            <a:blip r:embed="rId4"/>
            <a:srcRect/>
            <a:stretch>
              <a:fillRect/>
            </a:stretch>
          </p:blipFill>
          <p:spPr bwMode="auto">
            <a:xfrm>
              <a:off x="0" y="0"/>
              <a:ext cx="1257" cy="1406"/>
            </a:xfrm>
            <a:prstGeom prst="rect">
              <a:avLst/>
            </a:prstGeom>
            <a:noFill/>
            <a:ln w="9525">
              <a:noFill/>
              <a:miter lim="800000"/>
              <a:headEnd/>
              <a:tailEnd/>
            </a:ln>
          </p:spPr>
        </p:pic>
        <p:pic>
          <p:nvPicPr>
            <p:cNvPr id="53262" name="Picture 8" descr="未标题-10"/>
            <p:cNvPicPr>
              <a:picLocks noChangeAspect="1" noChangeArrowheads="1"/>
            </p:cNvPicPr>
            <p:nvPr/>
          </p:nvPicPr>
          <p:blipFill>
            <a:blip r:embed="rId5"/>
            <a:srcRect/>
            <a:stretch>
              <a:fillRect/>
            </a:stretch>
          </p:blipFill>
          <p:spPr bwMode="auto">
            <a:xfrm>
              <a:off x="91" y="187"/>
              <a:ext cx="1064" cy="1089"/>
            </a:xfrm>
            <a:prstGeom prst="rect">
              <a:avLst/>
            </a:prstGeom>
            <a:noFill/>
            <a:ln w="9525">
              <a:noFill/>
              <a:miter lim="800000"/>
              <a:headEnd/>
              <a:tailEnd/>
            </a:ln>
          </p:spPr>
        </p:pic>
      </p:grpSp>
      <p:grpSp>
        <p:nvGrpSpPr>
          <p:cNvPr id="95241" name="Group 9"/>
          <p:cNvGrpSpPr>
            <a:grpSpLocks noChangeAspect="1"/>
          </p:cNvGrpSpPr>
          <p:nvPr/>
        </p:nvGrpSpPr>
        <p:grpSpPr bwMode="auto">
          <a:xfrm>
            <a:off x="6911975" y="336550"/>
            <a:ext cx="2232025" cy="2184400"/>
            <a:chOff x="0" y="0"/>
            <a:chExt cx="1030" cy="874"/>
          </a:xfrm>
        </p:grpSpPr>
        <p:pic>
          <p:nvPicPr>
            <p:cNvPr id="53259" name="Picture 18" descr="未标题-17"/>
            <p:cNvPicPr>
              <a:picLocks noChangeAspect="1" noChangeArrowheads="1"/>
            </p:cNvPicPr>
            <p:nvPr/>
          </p:nvPicPr>
          <p:blipFill>
            <a:blip r:embed="rId6">
              <a:clrChange>
                <a:clrFrom>
                  <a:srgbClr val="514946"/>
                </a:clrFrom>
                <a:clrTo>
                  <a:srgbClr val="514946">
                    <a:alpha val="0"/>
                  </a:srgbClr>
                </a:clrTo>
              </a:clrChange>
            </a:blip>
            <a:srcRect/>
            <a:stretch>
              <a:fillRect/>
            </a:stretch>
          </p:blipFill>
          <p:spPr bwMode="auto">
            <a:xfrm>
              <a:off x="0" y="0"/>
              <a:ext cx="1030" cy="874"/>
            </a:xfrm>
            <a:prstGeom prst="rect">
              <a:avLst/>
            </a:prstGeom>
            <a:noFill/>
            <a:ln w="9525">
              <a:noFill/>
              <a:miter lim="800000"/>
              <a:headEnd/>
              <a:tailEnd/>
            </a:ln>
          </p:spPr>
        </p:pic>
        <p:pic>
          <p:nvPicPr>
            <p:cNvPr id="53260" name="Picture 19" descr="未标题-9"/>
            <p:cNvPicPr>
              <a:picLocks noChangeAspect="1" noChangeArrowheads="1"/>
            </p:cNvPicPr>
            <p:nvPr/>
          </p:nvPicPr>
          <p:blipFill>
            <a:blip r:embed="rId7"/>
            <a:srcRect/>
            <a:stretch>
              <a:fillRect/>
            </a:stretch>
          </p:blipFill>
          <p:spPr bwMode="auto">
            <a:xfrm>
              <a:off x="74" y="27"/>
              <a:ext cx="904" cy="841"/>
            </a:xfrm>
            <a:prstGeom prst="rect">
              <a:avLst/>
            </a:prstGeom>
            <a:noFill/>
            <a:ln w="9525">
              <a:noFill/>
              <a:miter lim="800000"/>
              <a:headEnd/>
              <a:tailEnd/>
            </a:ln>
          </p:spPr>
        </p:pic>
      </p:grpSp>
      <p:grpSp>
        <p:nvGrpSpPr>
          <p:cNvPr id="95244" name="Group 12"/>
          <p:cNvGrpSpPr>
            <a:grpSpLocks noChangeAspect="1"/>
          </p:cNvGrpSpPr>
          <p:nvPr/>
        </p:nvGrpSpPr>
        <p:grpSpPr bwMode="auto">
          <a:xfrm>
            <a:off x="7461250" y="2065338"/>
            <a:ext cx="1682750" cy="1797050"/>
            <a:chOff x="0" y="0"/>
            <a:chExt cx="1661" cy="1587"/>
          </a:xfrm>
        </p:grpSpPr>
        <p:pic>
          <p:nvPicPr>
            <p:cNvPr id="53257" name="Picture 7" descr="未标题-1"/>
            <p:cNvPicPr>
              <a:picLocks noChangeAspect="1" noChangeArrowheads="1"/>
            </p:cNvPicPr>
            <p:nvPr/>
          </p:nvPicPr>
          <p:blipFill>
            <a:blip r:embed="rId8"/>
            <a:srcRect/>
            <a:stretch>
              <a:fillRect/>
            </a:stretch>
          </p:blipFill>
          <p:spPr bwMode="auto">
            <a:xfrm>
              <a:off x="0" y="4"/>
              <a:ext cx="1661" cy="1551"/>
            </a:xfrm>
            <a:prstGeom prst="rect">
              <a:avLst/>
            </a:prstGeom>
            <a:noFill/>
            <a:ln w="9525">
              <a:noFill/>
              <a:miter lim="800000"/>
              <a:headEnd/>
              <a:tailEnd/>
            </a:ln>
          </p:spPr>
        </p:pic>
        <p:pic>
          <p:nvPicPr>
            <p:cNvPr id="53258" name="Picture 14" descr="未标题-10"/>
            <p:cNvPicPr>
              <a:picLocks noChangeAspect="1" noChangeArrowheads="1"/>
            </p:cNvPicPr>
            <p:nvPr/>
          </p:nvPicPr>
          <p:blipFill>
            <a:blip r:embed="rId5"/>
            <a:srcRect/>
            <a:stretch>
              <a:fillRect/>
            </a:stretch>
          </p:blipFill>
          <p:spPr bwMode="auto">
            <a:xfrm>
              <a:off x="53" y="0"/>
              <a:ext cx="1551" cy="1587"/>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4600"/>
                                  </p:stCondLst>
                                  <p:childTnLst>
                                    <p:set>
                                      <p:cBhvr>
                                        <p:cTn id="6" dur="1" fill="hold">
                                          <p:stCondLst>
                                            <p:cond delay="0"/>
                                          </p:stCondLst>
                                        </p:cTn>
                                        <p:tgtEl>
                                          <p:spTgt spid="95238"/>
                                        </p:tgtEl>
                                        <p:attrNameLst>
                                          <p:attrName>style.visibility</p:attrName>
                                        </p:attrNameLst>
                                      </p:cBhvr>
                                      <p:to>
                                        <p:strVal val="visible"/>
                                      </p:to>
                                    </p:set>
                                    <p:anim calcmode="lin" valueType="num">
                                      <p:cBhvr>
                                        <p:cTn id="7" dur="3000" fill="hold"/>
                                        <p:tgtEl>
                                          <p:spTgt spid="95238"/>
                                        </p:tgtEl>
                                        <p:attrNameLst>
                                          <p:attrName>ppt_w</p:attrName>
                                        </p:attrNameLst>
                                      </p:cBhvr>
                                      <p:tavLst>
                                        <p:tav tm="0">
                                          <p:val>
                                            <p:fltVal val="0"/>
                                          </p:val>
                                        </p:tav>
                                        <p:tav tm="100000">
                                          <p:val>
                                            <p:strVal val="#ppt_w"/>
                                          </p:val>
                                        </p:tav>
                                      </p:tavLst>
                                    </p:anim>
                                    <p:anim calcmode="lin" valueType="num">
                                      <p:cBhvr>
                                        <p:cTn id="8" dur="3000" fill="hold"/>
                                        <p:tgtEl>
                                          <p:spTgt spid="9523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par>
                                <p:cTn id="9" presetID="9" presetClass="exit" presetSubtype="0" fill="hold" nodeType="withEffect">
                                  <p:stCondLst>
                                    <p:cond delay="5600"/>
                                  </p:stCondLst>
                                  <p:childTnLst>
                                    <p:animEffect transition="out" filter="dissolve">
                                      <p:cBhvr>
                                        <p:cTn id="10" dur="2000"/>
                                        <p:tgtEl>
                                          <p:spTgt spid="95238"/>
                                        </p:tgtEl>
                                      </p:cBhvr>
                                    </p:animEffect>
                                    <p:set>
                                      <p:cBhvr>
                                        <p:cTn id="11" dur="1" fill="hold">
                                          <p:stCondLst>
                                            <p:cond delay="1999"/>
                                          </p:stCondLst>
                                        </p:cTn>
                                        <p:tgtEl>
                                          <p:spTgt spid="95238"/>
                                        </p:tgtEl>
                                        <p:attrNameLst>
                                          <p:attrName>style.visibility</p:attrName>
                                        </p:attrNameLst>
                                      </p:cBhvr>
                                      <p:to>
                                        <p:strVal val="hidden"/>
                                      </p:to>
                                    </p:set>
                                  </p:childTnLst>
                                </p:cTn>
                              </p:par>
                              <p:par>
                                <p:cTn id="12" presetID="23" presetClass="entr" presetSubtype="16" fill="hold" nodeType="withEffect">
                                  <p:stCondLst>
                                    <p:cond delay="5100"/>
                                  </p:stCondLst>
                                  <p:childTnLst>
                                    <p:set>
                                      <p:cBhvr>
                                        <p:cTn id="13" dur="1" fill="hold">
                                          <p:stCondLst>
                                            <p:cond delay="0"/>
                                          </p:stCondLst>
                                        </p:cTn>
                                        <p:tgtEl>
                                          <p:spTgt spid="95241"/>
                                        </p:tgtEl>
                                        <p:attrNameLst>
                                          <p:attrName>style.visibility</p:attrName>
                                        </p:attrNameLst>
                                      </p:cBhvr>
                                      <p:to>
                                        <p:strVal val="visible"/>
                                      </p:to>
                                    </p:set>
                                    <p:anim calcmode="lin" valueType="num">
                                      <p:cBhvr>
                                        <p:cTn id="14" dur="3000" fill="hold"/>
                                        <p:tgtEl>
                                          <p:spTgt spid="95241"/>
                                        </p:tgtEl>
                                        <p:attrNameLst>
                                          <p:attrName>ppt_w</p:attrName>
                                        </p:attrNameLst>
                                      </p:cBhvr>
                                      <p:tavLst>
                                        <p:tav tm="0">
                                          <p:val>
                                            <p:fltVal val="0"/>
                                          </p:val>
                                        </p:tav>
                                        <p:tav tm="100000">
                                          <p:val>
                                            <p:strVal val="#ppt_w"/>
                                          </p:val>
                                        </p:tav>
                                      </p:tavLst>
                                    </p:anim>
                                    <p:anim calcmode="lin" valueType="num">
                                      <p:cBhvr>
                                        <p:cTn id="15" dur="3000" fill="hold"/>
                                        <p:tgtEl>
                                          <p:spTgt spid="95241"/>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12"/>
                                            </p:cond>
                                          </p:stCondLst>
                                          <p:endCondLst>
                                            <p:cond evt="onStopAudio" delay="0">
                                              <p:tgtEl>
                                                <p:sldTgt/>
                                              </p:tgtEl>
                                            </p:cond>
                                          </p:endCondLst>
                                        </p:cTn>
                                        <p:tgtEl>
                                          <p:sndTgt r:embed="rId2" name="explode.wav"/>
                                        </p:tgtEl>
                                      </p:cMediaNode>
                                    </p:audio>
                                  </p:subTnLst>
                                </p:cTn>
                              </p:par>
                              <p:par>
                                <p:cTn id="16" presetID="0" presetClass="path" presetSubtype="0" fill="hold" nodeType="withEffect">
                                  <p:stCondLst>
                                    <p:cond delay="5100"/>
                                  </p:stCondLst>
                                  <p:childTnLst>
                                    <p:animMotion origin="layout" path="M -3.61111E-6 -2.22222E-6 C -0.00937 0.00047 -0.03836 0.00209 -0.05625 0.00278 C -0.07413 0.00347 -0.09461 0.00417 -0.10694 0.00463 C -0.11927 0.00509 -0.12552 0.00509 -0.13038 0.00509 " pathEditMode="relative" rAng="0" ptsTypes="aaaa">
                                      <p:cBhvr>
                                        <p:cTn id="17" dur="2000" fill="hold"/>
                                        <p:tgtEl>
                                          <p:spTgt spid="95241"/>
                                        </p:tgtEl>
                                        <p:attrNameLst>
                                          <p:attrName>ppt_x,ppt_y</p:attrName>
                                        </p:attrNameLst>
                                      </p:cBhvr>
                                      <p:rCtr x="0" y="3"/>
                                    </p:animMotion>
                                  </p:childTnLst>
                                </p:cTn>
                              </p:par>
                              <p:par>
                                <p:cTn id="18" presetID="9" presetClass="exit" presetSubtype="0" fill="hold" nodeType="withEffect">
                                  <p:stCondLst>
                                    <p:cond delay="6200"/>
                                  </p:stCondLst>
                                  <p:childTnLst>
                                    <p:animEffect transition="out" filter="dissolve">
                                      <p:cBhvr>
                                        <p:cTn id="19" dur="2000"/>
                                        <p:tgtEl>
                                          <p:spTgt spid="95241"/>
                                        </p:tgtEl>
                                      </p:cBhvr>
                                    </p:animEffect>
                                    <p:set>
                                      <p:cBhvr>
                                        <p:cTn id="20" dur="1" fill="hold">
                                          <p:stCondLst>
                                            <p:cond delay="1999"/>
                                          </p:stCondLst>
                                        </p:cTn>
                                        <p:tgtEl>
                                          <p:spTgt spid="95241"/>
                                        </p:tgtEl>
                                        <p:attrNameLst>
                                          <p:attrName>style.visibility</p:attrName>
                                        </p:attrNameLst>
                                      </p:cBhvr>
                                      <p:to>
                                        <p:strVal val="hidden"/>
                                      </p:to>
                                    </p:set>
                                  </p:childTnLst>
                                </p:cTn>
                              </p:par>
                              <p:par>
                                <p:cTn id="21" presetID="23" presetClass="entr" presetSubtype="16" fill="hold" nodeType="withEffect">
                                  <p:stCondLst>
                                    <p:cond delay="4900"/>
                                  </p:stCondLst>
                                  <p:childTnLst>
                                    <p:set>
                                      <p:cBhvr>
                                        <p:cTn id="22" dur="1" fill="hold">
                                          <p:stCondLst>
                                            <p:cond delay="0"/>
                                          </p:stCondLst>
                                        </p:cTn>
                                        <p:tgtEl>
                                          <p:spTgt spid="95244"/>
                                        </p:tgtEl>
                                        <p:attrNameLst>
                                          <p:attrName>style.visibility</p:attrName>
                                        </p:attrNameLst>
                                      </p:cBhvr>
                                      <p:to>
                                        <p:strVal val="visible"/>
                                      </p:to>
                                    </p:set>
                                    <p:anim calcmode="lin" valueType="num">
                                      <p:cBhvr>
                                        <p:cTn id="23" dur="3000" fill="hold"/>
                                        <p:tgtEl>
                                          <p:spTgt spid="95244"/>
                                        </p:tgtEl>
                                        <p:attrNameLst>
                                          <p:attrName>ppt_w</p:attrName>
                                        </p:attrNameLst>
                                      </p:cBhvr>
                                      <p:tavLst>
                                        <p:tav tm="0">
                                          <p:val>
                                            <p:fltVal val="0"/>
                                          </p:val>
                                        </p:tav>
                                        <p:tav tm="100000">
                                          <p:val>
                                            <p:strVal val="#ppt_w"/>
                                          </p:val>
                                        </p:tav>
                                      </p:tavLst>
                                    </p:anim>
                                    <p:anim calcmode="lin" valueType="num">
                                      <p:cBhvr>
                                        <p:cTn id="24" dur="3000" fill="hold"/>
                                        <p:tgtEl>
                                          <p:spTgt spid="9524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2" name="explode.wav"/>
                                        </p:tgtEl>
                                      </p:cMediaNode>
                                    </p:audio>
                                  </p:subTnLst>
                                </p:cTn>
                              </p:par>
                              <p:par>
                                <p:cTn id="25" presetID="9" presetClass="exit" presetSubtype="0" fill="hold" nodeType="withEffect">
                                  <p:stCondLst>
                                    <p:cond delay="5900"/>
                                  </p:stCondLst>
                                  <p:childTnLst>
                                    <p:animEffect transition="out" filter="dissolve">
                                      <p:cBhvr>
                                        <p:cTn id="26" dur="2000"/>
                                        <p:tgtEl>
                                          <p:spTgt spid="95244"/>
                                        </p:tgtEl>
                                      </p:cBhvr>
                                    </p:animEffect>
                                    <p:set>
                                      <p:cBhvr>
                                        <p:cTn id="27" dur="1" fill="hold">
                                          <p:stCondLst>
                                            <p:cond delay="1999"/>
                                          </p:stCondLst>
                                        </p:cTn>
                                        <p:tgtEl>
                                          <p:spTgt spid="952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a:xfrm>
            <a:off x="0" y="120650"/>
            <a:ext cx="5724525" cy="612775"/>
          </a:xfrm>
        </p:spPr>
        <p:txBody>
          <a:bodyPr/>
          <a:lstStyle/>
          <a:p>
            <a:r>
              <a:rPr lang="zh-CN" altLang="en-US" sz="3200" smtClean="0">
                <a:solidFill>
                  <a:schemeClr val="bg1"/>
                </a:solidFill>
              </a:rPr>
              <a:t>安全生产责任保险</a:t>
            </a:r>
            <a:r>
              <a:rPr lang="en-US" altLang="zh-CN" sz="3200" smtClean="0">
                <a:solidFill>
                  <a:schemeClr val="bg1"/>
                </a:solidFill>
              </a:rPr>
              <a:t>是什么</a:t>
            </a:r>
            <a:r>
              <a:rPr lang="zh-CN" altLang="en-US" sz="3200" smtClean="0">
                <a:solidFill>
                  <a:schemeClr val="bg1"/>
                </a:solidFill>
              </a:rPr>
              <a:t>？</a:t>
            </a:r>
          </a:p>
        </p:txBody>
      </p:sp>
      <p:sp>
        <p:nvSpPr>
          <p:cNvPr id="20482" name="Rectangle 3"/>
          <p:cNvSpPr>
            <a:spLocks noGrp="1"/>
          </p:cNvSpPr>
          <p:nvPr>
            <p:ph type="body" idx="4294967295"/>
          </p:nvPr>
        </p:nvSpPr>
        <p:spPr/>
        <p:txBody>
          <a:bodyPr/>
          <a:lstStyle/>
          <a:p>
            <a:r>
              <a:rPr lang="en-US" altLang="zh-CN" smtClean="0"/>
              <a:t>       </a:t>
            </a:r>
            <a:r>
              <a:rPr lang="zh-CN" altLang="en-US" smtClean="0"/>
              <a:t>安全生产责任保险，是指生产经营单位在生产经营活动中发生生产安全事故，造成的从业人员或者第三者的人身伤亡，以及第三者的直接财产损失，由保险公司在保险金额内承担生产经营单位依法应当负的赔偿责任的保险</a:t>
            </a:r>
            <a:r>
              <a:rPr lang="en-US" altLang="zh-CN" smtClean="0"/>
              <a:t>。</a:t>
            </a:r>
            <a:endParaRPr lang="zh-CN" altLang="en-US" smtClean="0"/>
          </a:p>
          <a:p>
            <a:endParaRPr lang="zh-CN" alt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矩形 4"/>
          <p:cNvSpPr>
            <a:spLocks noChangeArrowheads="1"/>
          </p:cNvSpPr>
          <p:nvPr/>
        </p:nvSpPr>
        <p:spPr bwMode="auto">
          <a:xfrm>
            <a:off x="0" y="0"/>
            <a:ext cx="9144000" cy="912813"/>
          </a:xfrm>
          <a:prstGeom prst="rect">
            <a:avLst/>
          </a:prstGeom>
          <a:solidFill>
            <a:srgbClr val="0072C6"/>
          </a:solidFill>
          <a:ln w="12700" algn="ctr">
            <a:noFill/>
            <a:miter lim="800000"/>
            <a:headEnd/>
            <a:tailEnd/>
          </a:ln>
        </p:spPr>
        <p:txBody>
          <a:bodyPr anchor="ctr"/>
          <a:lstStyle/>
          <a:p>
            <a:r>
              <a:rPr lang="zh-CN" altLang="en-US" sz="2800">
                <a:solidFill>
                  <a:schemeClr val="bg1"/>
                </a:solidFill>
                <a:latin typeface="方正粗宋简体"/>
              </a:rPr>
              <a:t>   </a:t>
            </a:r>
            <a:r>
              <a:rPr lang="zh-CN" altLang="en-US" sz="3000" b="1">
                <a:solidFill>
                  <a:schemeClr val="bg1"/>
                </a:solidFill>
                <a:latin typeface="Times New Roman" pitchFamily="18" charset="0"/>
                <a:ea typeface="微软雅黑" pitchFamily="34" charset="-122"/>
                <a:cs typeface="Times New Roman" pitchFamily="18" charset="0"/>
              </a:rPr>
              <a:t>安全生产责任保险推行背景</a:t>
            </a:r>
          </a:p>
        </p:txBody>
      </p:sp>
      <p:sp>
        <p:nvSpPr>
          <p:cNvPr id="88090" name="AutoShape 26"/>
          <p:cNvSpPr>
            <a:spLocks noChangeArrowheads="1"/>
          </p:cNvSpPr>
          <p:nvPr/>
        </p:nvSpPr>
        <p:spPr bwMode="gray">
          <a:xfrm>
            <a:off x="468313" y="1122363"/>
            <a:ext cx="5543550" cy="4592637"/>
          </a:xfrm>
          <a:prstGeom prst="rightArrow">
            <a:avLst>
              <a:gd name="adj1" fmla="val 79306"/>
              <a:gd name="adj2" fmla="val 30296"/>
            </a:avLst>
          </a:prstGeom>
          <a:gradFill rotWithShape="1">
            <a:gsLst>
              <a:gs pos="0">
                <a:schemeClr val="accent1">
                  <a:gamma/>
                  <a:tint val="0"/>
                  <a:invGamma/>
                  <a:alpha val="24001"/>
                </a:schemeClr>
              </a:gs>
              <a:gs pos="100000">
                <a:schemeClr val="accent1"/>
              </a:gs>
            </a:gsLst>
            <a:lin ang="0" scaled="1"/>
          </a:gradFill>
          <a:ln w="9525">
            <a:noFill/>
            <a:miter lim="800000"/>
            <a:headEnd/>
            <a:tailEnd/>
          </a:ln>
          <a:effectLst/>
        </p:spPr>
        <p:txBody>
          <a:bodyPr wrap="none" anchor="ctr"/>
          <a:lstStyle/>
          <a:p>
            <a:pPr>
              <a:defRPr/>
            </a:pPr>
            <a:endParaRPr lang="zh-CN" altLang="en-US" b="1">
              <a:ea typeface="华文新魏" pitchFamily="2" charset="-122"/>
            </a:endParaRPr>
          </a:p>
        </p:txBody>
      </p:sp>
      <p:sp>
        <p:nvSpPr>
          <p:cNvPr id="88088" name="AutoShape 24"/>
          <p:cNvSpPr>
            <a:spLocks noChangeArrowheads="1"/>
          </p:cNvSpPr>
          <p:nvPr/>
        </p:nvSpPr>
        <p:spPr bwMode="gray">
          <a:xfrm>
            <a:off x="179388" y="2065338"/>
            <a:ext cx="4752975" cy="647700"/>
          </a:xfrm>
          <a:prstGeom prst="roundRect">
            <a:avLst>
              <a:gd name="adj" fmla="val 9106"/>
            </a:avLst>
          </a:prstGeom>
          <a:gradFill rotWithShape="1">
            <a:gsLst>
              <a:gs pos="0">
                <a:schemeClr val="folHlink"/>
              </a:gs>
              <a:gs pos="100000">
                <a:schemeClr val="folHlink">
                  <a:gamma/>
                  <a:tint val="69804"/>
                  <a:invGamma/>
                </a:schemeClr>
              </a:gs>
            </a:gsLst>
            <a:lin ang="5400000" scaled="1"/>
          </a:gradFill>
          <a:ln w="25400">
            <a:solidFill>
              <a:schemeClr val="bg1"/>
            </a:solidFill>
            <a:round/>
            <a:headEnd/>
            <a:tailEnd/>
          </a:ln>
          <a:effectLst/>
        </p:spPr>
        <p:txBody>
          <a:bodyPr wrap="none" anchor="ctr"/>
          <a:lstStyle/>
          <a:p>
            <a:pPr algn="ctr" eaLnBrk="0" hangingPunct="0">
              <a:defRPr/>
            </a:pPr>
            <a:r>
              <a:rPr lang="zh-CN" altLang="en-US" sz="2800" b="1"/>
              <a:t>严峻的安全生产形势要求</a:t>
            </a:r>
            <a:endParaRPr lang="en-US" altLang="zh-CN" b="1">
              <a:ea typeface="华文新魏"/>
              <a:cs typeface="华文新魏"/>
            </a:endParaRPr>
          </a:p>
        </p:txBody>
      </p:sp>
      <p:sp>
        <p:nvSpPr>
          <p:cNvPr id="88087" name="AutoShape 23"/>
          <p:cNvSpPr>
            <a:spLocks noChangeArrowheads="1"/>
          </p:cNvSpPr>
          <p:nvPr/>
        </p:nvSpPr>
        <p:spPr bwMode="gray">
          <a:xfrm>
            <a:off x="250825" y="3073400"/>
            <a:ext cx="4751388" cy="647700"/>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p:spPr>
        <p:txBody>
          <a:bodyPr wrap="none" anchor="ctr"/>
          <a:lstStyle/>
          <a:p>
            <a:pPr algn="ctr" eaLnBrk="0" hangingPunct="0">
              <a:defRPr/>
            </a:pPr>
            <a:r>
              <a:rPr lang="zh-CN" altLang="en-US" sz="2400" b="1">
                <a:solidFill>
                  <a:schemeClr val="bg1"/>
                </a:solidFill>
              </a:rPr>
              <a:t>对促进安全生产工作具有重要意义</a:t>
            </a:r>
          </a:p>
        </p:txBody>
      </p:sp>
      <p:sp>
        <p:nvSpPr>
          <p:cNvPr id="21509" name="AutoShape 25"/>
          <p:cNvSpPr>
            <a:spLocks noChangeArrowheads="1"/>
          </p:cNvSpPr>
          <p:nvPr/>
        </p:nvSpPr>
        <p:spPr bwMode="gray">
          <a:xfrm>
            <a:off x="323850" y="4152900"/>
            <a:ext cx="4824413" cy="647700"/>
          </a:xfrm>
          <a:prstGeom prst="roundRect">
            <a:avLst>
              <a:gd name="adj" fmla="val 9106"/>
            </a:avLst>
          </a:prstGeom>
          <a:solidFill>
            <a:srgbClr val="3366CC"/>
          </a:solidFill>
          <a:ln w="25400">
            <a:solidFill>
              <a:schemeClr val="bg1"/>
            </a:solidFill>
            <a:round/>
            <a:headEnd/>
            <a:tailEnd/>
          </a:ln>
        </p:spPr>
        <p:txBody>
          <a:bodyPr wrap="none" anchor="ctr"/>
          <a:lstStyle/>
          <a:p>
            <a:pPr algn="ctr" eaLnBrk="0" hangingPunct="0"/>
            <a:r>
              <a:rPr lang="zh-CN" altLang="en-US" sz="2400" b="1">
                <a:solidFill>
                  <a:schemeClr val="bg1"/>
                </a:solidFill>
              </a:rPr>
              <a:t>安全生产责任险</a:t>
            </a:r>
            <a:r>
              <a:rPr lang="en-US" sz="2400" b="1">
                <a:solidFill>
                  <a:schemeClr val="bg1"/>
                </a:solidFill>
              </a:rPr>
              <a:t>推行工作取得成效</a:t>
            </a:r>
            <a:endParaRPr lang="zh-CN" altLang="en-US" sz="2400" b="1">
              <a:solidFill>
                <a:schemeClr val="bg1"/>
              </a:solidFill>
            </a:endParaRPr>
          </a:p>
        </p:txBody>
      </p:sp>
      <p:sp>
        <p:nvSpPr>
          <p:cNvPr id="21510" name="AutoShape 23"/>
          <p:cNvSpPr>
            <a:spLocks noChangeArrowheads="1"/>
          </p:cNvSpPr>
          <p:nvPr/>
        </p:nvSpPr>
        <p:spPr bwMode="gray">
          <a:xfrm>
            <a:off x="6227763" y="1562100"/>
            <a:ext cx="2592387" cy="3527425"/>
          </a:xfrm>
          <a:prstGeom prst="roundRect">
            <a:avLst>
              <a:gd name="adj" fmla="val 9106"/>
            </a:avLst>
          </a:prstGeom>
          <a:solidFill>
            <a:schemeClr val="tx2"/>
          </a:solidFill>
          <a:ln w="25400">
            <a:solidFill>
              <a:schemeClr val="bg1"/>
            </a:solidFill>
            <a:round/>
            <a:headEnd/>
            <a:tailEnd/>
          </a:ln>
        </p:spPr>
        <p:txBody>
          <a:bodyPr wrap="none" anchor="ctr"/>
          <a:lstStyle/>
          <a:p>
            <a:pPr algn="ctr" eaLnBrk="0" hangingPunct="0"/>
            <a:endParaRPr lang="zh-CN" altLang="en-US" sz="2800" b="1">
              <a:solidFill>
                <a:srgbClr val="FFFFFF"/>
              </a:solidFill>
            </a:endParaRPr>
          </a:p>
        </p:txBody>
      </p:sp>
      <p:sp>
        <p:nvSpPr>
          <p:cNvPr id="21511" name="Text Box 12"/>
          <p:cNvSpPr txBox="1">
            <a:spLocks noChangeArrowheads="1"/>
          </p:cNvSpPr>
          <p:nvPr/>
        </p:nvSpPr>
        <p:spPr bwMode="auto">
          <a:xfrm>
            <a:off x="6443663" y="2641600"/>
            <a:ext cx="2160587" cy="1190625"/>
          </a:xfrm>
          <a:prstGeom prst="rect">
            <a:avLst/>
          </a:prstGeom>
          <a:noFill/>
          <a:ln w="9525">
            <a:noFill/>
            <a:miter lim="800000"/>
            <a:headEnd/>
            <a:tailEnd/>
          </a:ln>
        </p:spPr>
        <p:txBody>
          <a:bodyPr>
            <a:spAutoFit/>
          </a:bodyPr>
          <a:lstStyle/>
          <a:p>
            <a:pPr algn="ctr"/>
            <a:r>
              <a:rPr lang="zh-CN" altLang="en-US" sz="3600" b="1">
                <a:solidFill>
                  <a:schemeClr val="bg1"/>
                </a:solidFill>
              </a:rPr>
              <a:t>安全生产责任保险</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p:cNvSpPr txBox="1">
            <a:spLocks noChangeArrowheads="1"/>
          </p:cNvSpPr>
          <p:nvPr/>
        </p:nvSpPr>
        <p:spPr bwMode="auto">
          <a:xfrm>
            <a:off x="468313" y="985838"/>
            <a:ext cx="8353425" cy="4103687"/>
          </a:xfrm>
          <a:prstGeom prst="rect">
            <a:avLst/>
          </a:prstGeom>
          <a:noFill/>
          <a:ln w="9525">
            <a:solidFill>
              <a:srgbClr val="026DCE"/>
            </a:solidFill>
            <a:miter lim="800000"/>
            <a:headEnd/>
            <a:tailEnd/>
          </a:ln>
        </p:spPr>
        <p:txBody>
          <a:bodyPr anchor="ctr"/>
          <a:lstStyle/>
          <a:p>
            <a:pPr eaLnBrk="0" hangingPunct="0">
              <a:spcBef>
                <a:spcPct val="20000"/>
              </a:spcBef>
              <a:buClr>
                <a:srgbClr val="CC3300"/>
              </a:buClr>
              <a:buFont typeface="Wingdings" pitchFamily="2" charset="2"/>
              <a:buNone/>
            </a:pPr>
            <a:r>
              <a:rPr lang="en-US" altLang="zh-CN" sz="2800"/>
              <a:t>     </a:t>
            </a:r>
            <a:r>
              <a:rPr lang="zh-CN" altLang="en-US" sz="2800"/>
              <a:t>安全生产现状： </a:t>
            </a:r>
          </a:p>
          <a:p>
            <a:pPr eaLnBrk="0" hangingPunct="0">
              <a:spcBef>
                <a:spcPct val="20000"/>
              </a:spcBef>
              <a:buClr>
                <a:srgbClr val="CC3300"/>
              </a:buClr>
              <a:buFont typeface="Wingdings" pitchFamily="2" charset="2"/>
              <a:buNone/>
            </a:pPr>
            <a:r>
              <a:rPr lang="en-US" altLang="zh-CN" sz="2400"/>
              <a:t>      </a:t>
            </a:r>
            <a:r>
              <a:rPr lang="en-US" altLang="zh-CN" sz="2800"/>
              <a:t>1.</a:t>
            </a:r>
            <a:r>
              <a:rPr lang="zh-CN" altLang="en-US" sz="2800"/>
              <a:t>安全生产形势依然严峻，需要创新安全生产综合治理；</a:t>
            </a:r>
          </a:p>
          <a:p>
            <a:pPr eaLnBrk="0" hangingPunct="0">
              <a:spcBef>
                <a:spcPct val="20000"/>
              </a:spcBef>
              <a:buClr>
                <a:srgbClr val="CC3300"/>
              </a:buClr>
              <a:buFont typeface="Wingdings" pitchFamily="2" charset="2"/>
              <a:buNone/>
            </a:pPr>
            <a:r>
              <a:rPr lang="en-US" altLang="zh-CN" sz="2800"/>
              <a:t>      2.</a:t>
            </a:r>
            <a:r>
              <a:rPr lang="zh-CN" altLang="en-US" sz="2800">
                <a:sym typeface="Arial" charset="0"/>
              </a:rPr>
              <a:t>高危行业密集，需强化安全保障力度。</a:t>
            </a:r>
            <a:endParaRPr lang="zh-CN" altLang="en-US" sz="2800"/>
          </a:p>
          <a:p>
            <a:pPr eaLnBrk="0" hangingPunct="0">
              <a:spcBef>
                <a:spcPct val="20000"/>
              </a:spcBef>
              <a:buClr>
                <a:srgbClr val="CC3300"/>
              </a:buClr>
              <a:buFont typeface="Wingdings" pitchFamily="2" charset="2"/>
              <a:buNone/>
            </a:pPr>
            <a:endParaRPr lang="zh-CN" altLang="en-US" sz="2800"/>
          </a:p>
          <a:p>
            <a:pPr eaLnBrk="0" hangingPunct="0">
              <a:spcBef>
                <a:spcPct val="20000"/>
              </a:spcBef>
              <a:buClr>
                <a:srgbClr val="CC3300"/>
              </a:buClr>
              <a:buFont typeface="Wingdings" pitchFamily="2" charset="2"/>
              <a:buNone/>
            </a:pPr>
            <a:r>
              <a:rPr lang="zh-CN" altLang="en-US" sz="2800"/>
              <a:t>       保险介入安全生产，实现风险专业化管理与安全监管工作的有机结合，是创新安全生产综合治理的一项重要举措。</a:t>
            </a:r>
          </a:p>
        </p:txBody>
      </p:sp>
      <p:sp>
        <p:nvSpPr>
          <p:cNvPr id="22530" name="Rectangle 2"/>
          <p:cNvSpPr>
            <a:spLocks/>
          </p:cNvSpPr>
          <p:nvPr/>
        </p:nvSpPr>
        <p:spPr bwMode="auto">
          <a:xfrm>
            <a:off x="0" y="0"/>
            <a:ext cx="7812088" cy="684213"/>
          </a:xfrm>
          <a:prstGeom prst="rect">
            <a:avLst/>
          </a:prstGeom>
          <a:noFill/>
          <a:ln w="9525">
            <a:noFill/>
            <a:miter lim="800000"/>
            <a:headEnd/>
            <a:tailEnd/>
          </a:ln>
        </p:spPr>
        <p:txBody>
          <a:bodyPr anchor="ctr"/>
          <a:lstStyle/>
          <a:p>
            <a:pPr eaLnBrk="0" hangingPunct="0"/>
            <a:r>
              <a:rPr lang="zh-CN" altLang="en-US" sz="3000" b="1">
                <a:solidFill>
                  <a:schemeClr val="bg1"/>
                </a:solidFill>
                <a:latin typeface="Times New Roman" pitchFamily="18" charset="0"/>
                <a:ea typeface="微软雅黑" pitchFamily="34" charset="-122"/>
                <a:cs typeface="Times New Roman" pitchFamily="18" charset="0"/>
              </a:rPr>
              <a:t>（一）严峻的安全生产形势要求</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p:cNvSpPr>
          <p:nvPr>
            <p:ph type="body" idx="4294967295"/>
          </p:nvPr>
        </p:nvSpPr>
        <p:spPr>
          <a:xfrm>
            <a:off x="323850" y="1128713"/>
            <a:ext cx="8661400" cy="4105275"/>
          </a:xfrm>
        </p:spPr>
        <p:txBody>
          <a:bodyPr/>
          <a:lstStyle/>
          <a:p>
            <a:pPr>
              <a:lnSpc>
                <a:spcPct val="80000"/>
              </a:lnSpc>
              <a:buFont typeface="Arial" charset="0"/>
              <a:buNone/>
            </a:pPr>
            <a:r>
              <a:rPr lang="zh-CN" altLang="en-US" sz="2400" smtClean="0">
                <a:latin typeface="宋体" charset="-122"/>
                <a:ea typeface="宋体" charset="-122"/>
              </a:rPr>
              <a:t>（1）</a:t>
            </a:r>
            <a:r>
              <a:rPr lang="zh-CN" altLang="en-US" sz="2400" b="1" smtClean="0">
                <a:latin typeface="宋体" charset="-122"/>
                <a:ea typeface="宋体" charset="-122"/>
              </a:rPr>
              <a:t>有利于形成企业安全生产自我约束机制。</a:t>
            </a:r>
            <a:r>
              <a:rPr lang="zh-CN" altLang="en-US" sz="2400" smtClean="0">
                <a:latin typeface="宋体" charset="-122"/>
                <a:ea typeface="宋体" charset="-122"/>
              </a:rPr>
              <a:t>为了降低保费支出，投保企业在费率机制的作用下，会更加重视做好安全生产工作，加强安全防范，提高自身的安全信用等级。</a:t>
            </a:r>
          </a:p>
          <a:p>
            <a:pPr>
              <a:lnSpc>
                <a:spcPct val="80000"/>
              </a:lnSpc>
            </a:pPr>
            <a:endParaRPr lang="zh-CN" altLang="en-US" sz="2400" smtClean="0">
              <a:latin typeface="宋体" charset="-122"/>
              <a:ea typeface="宋体" charset="-122"/>
            </a:endParaRPr>
          </a:p>
          <a:p>
            <a:pPr>
              <a:lnSpc>
                <a:spcPct val="80000"/>
              </a:lnSpc>
              <a:buFont typeface="Arial" charset="0"/>
              <a:buNone/>
            </a:pPr>
            <a:r>
              <a:rPr lang="zh-CN" altLang="en-US" sz="2400" smtClean="0">
                <a:latin typeface="宋体" charset="-122"/>
                <a:ea typeface="宋体" charset="-122"/>
              </a:rPr>
              <a:t>（2）</a:t>
            </a:r>
            <a:r>
              <a:rPr lang="zh-CN" altLang="en-US" sz="2400" b="1" smtClean="0">
                <a:latin typeface="宋体" charset="-122"/>
                <a:ea typeface="宋体" charset="-122"/>
              </a:rPr>
              <a:t>有利于发挥保险的社会管理功能。</a:t>
            </a:r>
            <a:r>
              <a:rPr lang="zh-CN" altLang="en-US" sz="2400" smtClean="0">
                <a:latin typeface="宋体" charset="-122"/>
                <a:ea typeface="宋体" charset="-122"/>
              </a:rPr>
              <a:t>保险公司会从关心自身资产的角度，主动采取各项措施，协助、督促投保企业抓好安全生产工作。</a:t>
            </a:r>
          </a:p>
          <a:p>
            <a:pPr>
              <a:lnSpc>
                <a:spcPct val="80000"/>
              </a:lnSpc>
            </a:pPr>
            <a:endParaRPr lang="zh-CN" altLang="en-US" sz="2400" smtClean="0">
              <a:latin typeface="宋体" charset="-122"/>
              <a:ea typeface="宋体" charset="-122"/>
            </a:endParaRPr>
          </a:p>
          <a:p>
            <a:pPr>
              <a:lnSpc>
                <a:spcPct val="80000"/>
              </a:lnSpc>
              <a:buFont typeface="Arial" charset="0"/>
              <a:buNone/>
            </a:pPr>
            <a:r>
              <a:rPr lang="zh-CN" altLang="en-US" sz="2400" smtClean="0">
                <a:latin typeface="宋体" charset="-122"/>
                <a:ea typeface="宋体" charset="-122"/>
              </a:rPr>
              <a:t>（3）</a:t>
            </a:r>
            <a:r>
              <a:rPr lang="zh-CN" altLang="en-US" sz="2400" b="1" smtClean="0">
                <a:latin typeface="宋体" charset="-122"/>
                <a:ea typeface="宋体" charset="-122"/>
              </a:rPr>
              <a:t>有利于有利于分散和减轻事故救助负担。</a:t>
            </a:r>
            <a:r>
              <a:rPr lang="zh-CN" altLang="en-US" sz="2400" smtClean="0">
                <a:latin typeface="宋体" charset="-122"/>
                <a:ea typeface="宋体" charset="-122"/>
              </a:rPr>
              <a:t>于企业，能转嫁赔偿责任，减轻生产安全事故造成的经济赔偿压力，便于事故后迅速恢复生产再谋发展；于社会，能保证事故发生后补偿损失的资金来源，减轻政府的救助负担，保障受害人权益，维护社会稳定。</a:t>
            </a:r>
          </a:p>
        </p:txBody>
      </p:sp>
      <p:sp>
        <p:nvSpPr>
          <p:cNvPr id="23554" name="Rectangle 4"/>
          <p:cNvSpPr>
            <a:spLocks/>
          </p:cNvSpPr>
          <p:nvPr/>
        </p:nvSpPr>
        <p:spPr bwMode="auto">
          <a:xfrm>
            <a:off x="0" y="0"/>
            <a:ext cx="6048375" cy="952500"/>
          </a:xfrm>
          <a:prstGeom prst="rect">
            <a:avLst/>
          </a:prstGeom>
          <a:noFill/>
          <a:ln w="9525">
            <a:noFill/>
            <a:miter lim="800000"/>
            <a:headEnd/>
            <a:tailEnd/>
          </a:ln>
        </p:spPr>
        <p:txBody>
          <a:bodyPr anchor="ctr"/>
          <a:lstStyle/>
          <a:p>
            <a:pPr algn="ctr" eaLnBrk="0" hangingPunct="0"/>
            <a:endParaRPr lang="zh-CN" altLang="en-US" sz="3000" b="1">
              <a:solidFill>
                <a:schemeClr val="bg1"/>
              </a:solidFill>
              <a:latin typeface="Times New Roman" pitchFamily="18" charset="0"/>
              <a:ea typeface="微软雅黑" pitchFamily="34" charset="-122"/>
              <a:cs typeface="Times New Roman" pitchFamily="18" charset="0"/>
            </a:endParaRPr>
          </a:p>
        </p:txBody>
      </p:sp>
      <p:sp>
        <p:nvSpPr>
          <p:cNvPr id="23555" name="Rectangle 4"/>
          <p:cNvSpPr>
            <a:spLocks/>
          </p:cNvSpPr>
          <p:nvPr/>
        </p:nvSpPr>
        <p:spPr bwMode="auto">
          <a:xfrm>
            <a:off x="107950" y="0"/>
            <a:ext cx="6048375" cy="952500"/>
          </a:xfrm>
          <a:prstGeom prst="rect">
            <a:avLst/>
          </a:prstGeom>
          <a:noFill/>
          <a:ln w="9525">
            <a:noFill/>
            <a:miter lim="800000"/>
            <a:headEnd/>
            <a:tailEnd/>
          </a:ln>
        </p:spPr>
        <p:txBody>
          <a:bodyPr anchor="ctr"/>
          <a:lstStyle/>
          <a:p>
            <a:pPr algn="ctr" eaLnBrk="0" hangingPunct="0"/>
            <a:r>
              <a:rPr lang="zh-CN" altLang="en-US" sz="3000" b="1">
                <a:solidFill>
                  <a:schemeClr val="bg1"/>
                </a:solidFill>
                <a:latin typeface="Times New Roman" pitchFamily="18" charset="0"/>
                <a:ea typeface="微软雅黑" pitchFamily="34" charset="-122"/>
                <a:cs typeface="Times New Roman" pitchFamily="18" charset="0"/>
              </a:rPr>
              <a:t>（二）对安全生产工作的促进作用</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6" descr="88ae1dd63d2a13fa5b603d"/>
          <p:cNvPicPr>
            <a:picLocks noChangeAspect="1" noChangeArrowheads="1"/>
          </p:cNvPicPr>
          <p:nvPr/>
        </p:nvPicPr>
        <p:blipFill>
          <a:blip r:embed="rId2"/>
          <a:srcRect/>
          <a:stretch>
            <a:fillRect/>
          </a:stretch>
        </p:blipFill>
        <p:spPr bwMode="auto">
          <a:xfrm>
            <a:off x="395288" y="841375"/>
            <a:ext cx="3024187" cy="2268538"/>
          </a:xfrm>
          <a:prstGeom prst="rect">
            <a:avLst/>
          </a:prstGeom>
          <a:noFill/>
          <a:ln w="9525">
            <a:noFill/>
            <a:miter lim="800000"/>
            <a:headEnd/>
            <a:tailEnd/>
          </a:ln>
        </p:spPr>
      </p:pic>
      <p:sp>
        <p:nvSpPr>
          <p:cNvPr id="24578" name="Rectangle 2"/>
          <p:cNvSpPr>
            <a:spLocks noGrp="1"/>
          </p:cNvSpPr>
          <p:nvPr>
            <p:ph type="title" idx="4294967295"/>
          </p:nvPr>
        </p:nvSpPr>
        <p:spPr>
          <a:xfrm>
            <a:off x="0" y="120650"/>
            <a:ext cx="7812088" cy="684213"/>
          </a:xfrm>
        </p:spPr>
        <p:txBody>
          <a:bodyPr/>
          <a:lstStyle/>
          <a:p>
            <a:pPr algn="l"/>
            <a:r>
              <a:rPr lang="zh-CN" altLang="en-US" sz="2400" smtClean="0">
                <a:solidFill>
                  <a:schemeClr val="bg1"/>
                </a:solidFill>
                <a:sym typeface="Arial" charset="0"/>
              </a:rPr>
              <a:t>案例</a:t>
            </a:r>
          </a:p>
        </p:txBody>
      </p:sp>
      <p:pic>
        <p:nvPicPr>
          <p:cNvPr id="24579" name="Picture 4"/>
          <p:cNvPicPr>
            <a:picLocks noChangeAspect="1" noChangeArrowheads="1"/>
          </p:cNvPicPr>
          <p:nvPr>
            <p:ph type="body" idx="4294967295"/>
          </p:nvPr>
        </p:nvPicPr>
        <p:blipFill>
          <a:blip r:embed="rId3"/>
          <a:srcRect/>
          <a:stretch>
            <a:fillRect/>
          </a:stretch>
        </p:blipFill>
        <p:spPr>
          <a:xfrm>
            <a:off x="395288" y="3144838"/>
            <a:ext cx="3097212" cy="2065337"/>
          </a:xfrm>
        </p:spPr>
      </p:pic>
      <p:sp>
        <p:nvSpPr>
          <p:cNvPr id="24580" name="Rectangle 5"/>
          <p:cNvSpPr>
            <a:spLocks/>
          </p:cNvSpPr>
          <p:nvPr/>
        </p:nvSpPr>
        <p:spPr bwMode="auto">
          <a:xfrm>
            <a:off x="3419475" y="912813"/>
            <a:ext cx="1944688" cy="2160587"/>
          </a:xfrm>
          <a:prstGeom prst="rect">
            <a:avLst/>
          </a:prstGeom>
          <a:noFill/>
          <a:ln w="9525">
            <a:noFill/>
            <a:miter lim="800000"/>
            <a:headEnd/>
            <a:tailEnd/>
          </a:ln>
        </p:spPr>
        <p:txBody>
          <a:bodyPr anchor="ctr"/>
          <a:lstStyle/>
          <a:p>
            <a:pPr eaLnBrk="0" hangingPunct="0"/>
            <a:r>
              <a:rPr lang="zh-CN" altLang="en-US">
                <a:solidFill>
                  <a:srgbClr val="FF0000"/>
                </a:solidFill>
              </a:rPr>
              <a:t>青岛“</a:t>
            </a:r>
            <a:r>
              <a:rPr lang="en-US" altLang="zh-CN">
                <a:solidFill>
                  <a:srgbClr val="FF0000"/>
                </a:solidFill>
              </a:rPr>
              <a:t>11.22”</a:t>
            </a:r>
            <a:r>
              <a:rPr lang="zh-CN" altLang="en-US">
                <a:solidFill>
                  <a:srgbClr val="FF0000"/>
                </a:solidFill>
              </a:rPr>
              <a:t>输油管道爆炸事故</a:t>
            </a:r>
            <a:r>
              <a:rPr lang="zh-CN" altLang="en-US"/>
              <a:t> ：</a:t>
            </a:r>
            <a:r>
              <a:rPr lang="en-US" altLang="zh-CN"/>
              <a:t>63</a:t>
            </a:r>
            <a:r>
              <a:rPr lang="zh-CN" altLang="en-US"/>
              <a:t>人遇难，直接经济损失人民币</a:t>
            </a:r>
            <a:r>
              <a:rPr lang="en-US" altLang="zh-CN"/>
              <a:t>7.5172</a:t>
            </a:r>
            <a:r>
              <a:rPr lang="zh-CN" altLang="en-US"/>
              <a:t>亿元。 </a:t>
            </a:r>
          </a:p>
        </p:txBody>
      </p:sp>
      <p:sp>
        <p:nvSpPr>
          <p:cNvPr id="24581" name="Rectangle 6"/>
          <p:cNvSpPr>
            <a:spLocks/>
          </p:cNvSpPr>
          <p:nvPr/>
        </p:nvSpPr>
        <p:spPr bwMode="auto">
          <a:xfrm>
            <a:off x="6588125" y="1489075"/>
            <a:ext cx="2305050" cy="3384550"/>
          </a:xfrm>
          <a:prstGeom prst="rect">
            <a:avLst/>
          </a:prstGeom>
          <a:noFill/>
          <a:ln w="9525">
            <a:noFill/>
            <a:miter lim="800000"/>
            <a:headEnd/>
            <a:tailEnd/>
          </a:ln>
        </p:spPr>
        <p:txBody>
          <a:bodyPr anchor="ctr"/>
          <a:lstStyle/>
          <a:p>
            <a:pPr eaLnBrk="0" hangingPunct="0"/>
            <a:endParaRPr lang="zh-CN" altLang="en-US" sz="2000">
              <a:latin typeface="Franklin Gothic Medium" pitchFamily="34" charset="0"/>
              <a:ea typeface="微软雅黑" pitchFamily="34" charset="-122"/>
            </a:endParaRPr>
          </a:p>
        </p:txBody>
      </p:sp>
      <p:sp>
        <p:nvSpPr>
          <p:cNvPr id="24582" name="Rectangle 5"/>
          <p:cNvSpPr>
            <a:spLocks/>
          </p:cNvSpPr>
          <p:nvPr/>
        </p:nvSpPr>
        <p:spPr bwMode="auto">
          <a:xfrm>
            <a:off x="3563938" y="3289300"/>
            <a:ext cx="1728787" cy="1873250"/>
          </a:xfrm>
          <a:prstGeom prst="rect">
            <a:avLst/>
          </a:prstGeom>
          <a:noFill/>
          <a:ln w="9525">
            <a:noFill/>
            <a:miter lim="800000"/>
            <a:headEnd/>
            <a:tailEnd/>
          </a:ln>
        </p:spPr>
        <p:txBody>
          <a:bodyPr anchor="ctr"/>
          <a:lstStyle/>
          <a:p>
            <a:pPr eaLnBrk="0" hangingPunct="0"/>
            <a:r>
              <a:rPr lang="zh-CN" altLang="en-US" sz="2000">
                <a:solidFill>
                  <a:srgbClr val="FF0000"/>
                </a:solidFill>
              </a:rPr>
              <a:t>江苏昆山“</a:t>
            </a:r>
            <a:r>
              <a:rPr lang="en-US" altLang="zh-CN" sz="2000">
                <a:solidFill>
                  <a:srgbClr val="FF0000"/>
                </a:solidFill>
              </a:rPr>
              <a:t>8.2”</a:t>
            </a:r>
            <a:r>
              <a:rPr lang="zh-CN" altLang="en-US" sz="2000">
                <a:solidFill>
                  <a:srgbClr val="FF0000"/>
                </a:solidFill>
              </a:rPr>
              <a:t> 特大铝粉尘爆炸事故</a:t>
            </a:r>
            <a:r>
              <a:rPr lang="zh-CN" altLang="en-US" sz="2000"/>
              <a:t>：</a:t>
            </a:r>
            <a:r>
              <a:rPr lang="en-US" altLang="zh-CN" sz="2000"/>
              <a:t>146</a:t>
            </a:r>
            <a:r>
              <a:rPr lang="zh-CN" altLang="en-US" sz="2000"/>
              <a:t>人遇难，直接经济损失</a:t>
            </a:r>
            <a:r>
              <a:rPr lang="en-US" altLang="zh-CN" sz="2000"/>
              <a:t>3.51</a:t>
            </a:r>
            <a:r>
              <a:rPr lang="zh-CN" altLang="en-US" sz="2000"/>
              <a:t>亿元 。</a:t>
            </a:r>
          </a:p>
        </p:txBody>
      </p:sp>
      <p:pic>
        <p:nvPicPr>
          <p:cNvPr id="24583" name="Picture 12" descr="JA4`DHK1(V8$F[JANV7)MKY"/>
          <p:cNvPicPr>
            <a:picLocks noChangeAspect="1" noChangeArrowheads="1"/>
          </p:cNvPicPr>
          <p:nvPr/>
        </p:nvPicPr>
        <p:blipFill>
          <a:blip r:embed="rId4"/>
          <a:srcRect/>
          <a:stretch>
            <a:fillRect/>
          </a:stretch>
        </p:blipFill>
        <p:spPr bwMode="auto">
          <a:xfrm>
            <a:off x="5508625" y="912813"/>
            <a:ext cx="3494088" cy="2943225"/>
          </a:xfrm>
          <a:prstGeom prst="rect">
            <a:avLst/>
          </a:prstGeom>
          <a:noFill/>
          <a:ln w="9525">
            <a:noFill/>
            <a:miter lim="800000"/>
            <a:headEnd/>
            <a:tailEnd/>
          </a:ln>
        </p:spPr>
      </p:pic>
      <p:sp>
        <p:nvSpPr>
          <p:cNvPr id="24584" name="Rectangle 5"/>
          <p:cNvSpPr>
            <a:spLocks/>
          </p:cNvSpPr>
          <p:nvPr/>
        </p:nvSpPr>
        <p:spPr bwMode="auto">
          <a:xfrm>
            <a:off x="5435600" y="4010025"/>
            <a:ext cx="3600450" cy="1152525"/>
          </a:xfrm>
          <a:prstGeom prst="rect">
            <a:avLst/>
          </a:prstGeom>
          <a:noFill/>
          <a:ln w="9525">
            <a:noFill/>
            <a:miter lim="800000"/>
            <a:headEnd/>
            <a:tailEnd/>
          </a:ln>
        </p:spPr>
        <p:txBody>
          <a:bodyPr anchor="ctr"/>
          <a:lstStyle/>
          <a:p>
            <a:pPr eaLnBrk="0" hangingPunct="0"/>
            <a:r>
              <a:rPr lang="zh-CN" altLang="en-US">
                <a:solidFill>
                  <a:srgbClr val="FF0000"/>
                </a:solidFill>
              </a:rPr>
              <a:t>天津港“</a:t>
            </a:r>
            <a:r>
              <a:rPr lang="en-US" altLang="zh-CN">
                <a:solidFill>
                  <a:srgbClr val="FF0000"/>
                </a:solidFill>
              </a:rPr>
              <a:t>8·12”</a:t>
            </a:r>
            <a:r>
              <a:rPr lang="zh-CN" altLang="en-US">
                <a:solidFill>
                  <a:srgbClr val="FF0000"/>
                </a:solidFill>
              </a:rPr>
              <a:t>瑞海公司危险品仓库特别重大火灾爆炸事故</a:t>
            </a:r>
            <a:r>
              <a:rPr lang="zh-CN" altLang="en-US"/>
              <a:t> ：造成造成</a:t>
            </a:r>
            <a:r>
              <a:rPr lang="en-US" altLang="zh-CN"/>
              <a:t>165</a:t>
            </a:r>
            <a:r>
              <a:rPr lang="zh-CN" altLang="en-US"/>
              <a:t>人遇难，</a:t>
            </a:r>
            <a:r>
              <a:rPr lang="en-US" altLang="zh-CN"/>
              <a:t>8</a:t>
            </a:r>
            <a:r>
              <a:rPr lang="zh-CN" altLang="en-US"/>
              <a:t>人失踪，已核定直接经济损失</a:t>
            </a:r>
            <a:r>
              <a:rPr lang="en-US" altLang="zh-CN"/>
              <a:t>68.66</a:t>
            </a:r>
            <a:r>
              <a:rPr lang="zh-CN" altLang="en-US"/>
              <a:t>亿元人民币 ，其他损失尚需核定。</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p:cNvSpPr>
          <p:nvPr/>
        </p:nvSpPr>
        <p:spPr bwMode="auto">
          <a:xfrm>
            <a:off x="0" y="841375"/>
            <a:ext cx="9144000" cy="684213"/>
          </a:xfrm>
          <a:prstGeom prst="rect">
            <a:avLst/>
          </a:prstGeom>
          <a:noFill/>
          <a:ln w="9525">
            <a:noFill/>
            <a:miter lim="800000"/>
            <a:headEnd/>
            <a:tailEnd/>
          </a:ln>
        </p:spPr>
        <p:txBody>
          <a:bodyPr anchor="ctr"/>
          <a:lstStyle/>
          <a:p>
            <a:pPr eaLnBrk="0" hangingPunct="0"/>
            <a:r>
              <a:rPr lang="zh-CN" altLang="en-US" sz="2800">
                <a:latin typeface="Franklin Gothic Medium" pitchFamily="34" charset="0"/>
                <a:ea typeface="微软雅黑" pitchFamily="34" charset="-122"/>
                <a:sym typeface="Arial" charset="0"/>
              </a:rPr>
              <a:t>企业事故损害赔偿责任日益增大，须寻求更多保障途径。</a:t>
            </a:r>
          </a:p>
        </p:txBody>
      </p:sp>
      <p:sp>
        <p:nvSpPr>
          <p:cNvPr id="25602" name="TextBox 1"/>
          <p:cNvSpPr txBox="1">
            <a:spLocks noChangeArrowheads="1"/>
          </p:cNvSpPr>
          <p:nvPr/>
        </p:nvSpPr>
        <p:spPr bwMode="auto">
          <a:xfrm>
            <a:off x="611188" y="1633538"/>
            <a:ext cx="7777162" cy="3311525"/>
          </a:xfrm>
          <a:prstGeom prst="rect">
            <a:avLst/>
          </a:prstGeom>
          <a:noFill/>
          <a:ln w="9525">
            <a:solidFill>
              <a:srgbClr val="026DCE"/>
            </a:solidFill>
            <a:miter lim="800000"/>
            <a:headEnd/>
            <a:tailEnd/>
          </a:ln>
        </p:spPr>
        <p:txBody>
          <a:bodyPr anchor="ctr"/>
          <a:lstStyle/>
          <a:p>
            <a:pPr eaLnBrk="0" hangingPunct="0">
              <a:spcBef>
                <a:spcPct val="20000"/>
              </a:spcBef>
              <a:buClr>
                <a:srgbClr val="CC3300"/>
              </a:buClr>
              <a:buFont typeface="Wingdings" pitchFamily="2" charset="2"/>
              <a:buNone/>
            </a:pPr>
            <a:endParaRPr lang="zh-CN" altLang="en-US" sz="2800"/>
          </a:p>
          <a:p>
            <a:pPr eaLnBrk="0" hangingPunct="0">
              <a:spcBef>
                <a:spcPct val="20000"/>
              </a:spcBef>
              <a:buClr>
                <a:srgbClr val="CC3300"/>
              </a:buClr>
              <a:buFont typeface="Wingdings" pitchFamily="2" charset="2"/>
              <a:buNone/>
            </a:pPr>
            <a:endParaRPr lang="zh-CN" altLang="en-US" sz="2800"/>
          </a:p>
          <a:p>
            <a:pPr eaLnBrk="0" hangingPunct="0">
              <a:spcBef>
                <a:spcPct val="20000"/>
              </a:spcBef>
              <a:buClr>
                <a:srgbClr val="CC3300"/>
              </a:buClr>
              <a:buFont typeface="Wingdings" pitchFamily="2" charset="2"/>
              <a:buNone/>
            </a:pPr>
            <a:r>
              <a:rPr lang="zh-CN" altLang="en-US" sz="2800"/>
              <a:t>     目前以风险抵押金和工伤保险为主的风险保障体系不能完全满足事故赔偿需求。</a:t>
            </a:r>
            <a:r>
              <a:rPr lang="zh-CN" altLang="en-US"/>
              <a:t> </a:t>
            </a:r>
            <a:endParaRPr lang="zh-CN" altLang="en-US" sz="2800"/>
          </a:p>
          <a:p>
            <a:pPr eaLnBrk="0" hangingPunct="0">
              <a:spcBef>
                <a:spcPct val="20000"/>
              </a:spcBef>
              <a:buClr>
                <a:srgbClr val="CC3300"/>
              </a:buClr>
              <a:buFont typeface="Wingdings" pitchFamily="2" charset="2"/>
              <a:buNone/>
            </a:pPr>
            <a:r>
              <a:rPr lang="zh-CN" altLang="en-US" sz="2800"/>
              <a:t>    安全生产责任保险：</a:t>
            </a:r>
          </a:p>
          <a:p>
            <a:pPr eaLnBrk="0" hangingPunct="0">
              <a:spcBef>
                <a:spcPct val="20000"/>
              </a:spcBef>
              <a:buClr>
                <a:srgbClr val="CC3300"/>
              </a:buClr>
              <a:buFont typeface="Wingdings" pitchFamily="2" charset="2"/>
              <a:buNone/>
            </a:pPr>
            <a:r>
              <a:rPr lang="zh-CN" altLang="en-US" sz="2800"/>
              <a:t>   （</a:t>
            </a:r>
            <a:r>
              <a:rPr lang="en-US" altLang="zh-CN" sz="2800"/>
              <a:t>1</a:t>
            </a:r>
            <a:r>
              <a:rPr lang="zh-CN" altLang="en-US" sz="2800"/>
              <a:t>）小投入大保障（可替代风险抵押金）</a:t>
            </a:r>
          </a:p>
          <a:p>
            <a:pPr eaLnBrk="0" hangingPunct="0">
              <a:spcBef>
                <a:spcPct val="20000"/>
              </a:spcBef>
              <a:buClr>
                <a:srgbClr val="CC3300"/>
              </a:buClr>
              <a:buFont typeface="Wingdings" pitchFamily="2" charset="2"/>
              <a:buNone/>
            </a:pPr>
            <a:r>
              <a:rPr lang="zh-CN" altLang="en-US" sz="2800"/>
              <a:t>   （</a:t>
            </a:r>
            <a:r>
              <a:rPr lang="en-US" altLang="zh-CN" sz="2800"/>
              <a:t>2</a:t>
            </a:r>
            <a:r>
              <a:rPr lang="zh-CN" altLang="en-US" sz="2800"/>
              <a:t>）可弥补工伤保险的覆盖面窄、赔付低的缺陷，起到优势</a:t>
            </a:r>
            <a:r>
              <a:rPr lang="zh-CN" altLang="en-US" sz="2800">
                <a:hlinkClick r:id="rId2" action="ppaction://hlinkfile"/>
              </a:rPr>
              <a:t>互补</a:t>
            </a:r>
            <a:r>
              <a:rPr lang="zh-CN" altLang="en-US" sz="2800"/>
              <a:t>的作用。</a:t>
            </a:r>
          </a:p>
          <a:p>
            <a:pPr algn="ctr"/>
            <a:endParaRPr lang="zh-CN" altLang="en-US" sz="2800">
              <a:sym typeface="Arial" charset="0"/>
            </a:endParaRPr>
          </a:p>
          <a:p>
            <a:pPr eaLnBrk="0" hangingPunct="0">
              <a:spcBef>
                <a:spcPct val="20000"/>
              </a:spcBef>
              <a:buClr>
                <a:srgbClr val="CC3300"/>
              </a:buClr>
              <a:buFont typeface="Wingdings" pitchFamily="2" charset="2"/>
              <a:buChar char="p"/>
            </a:pPr>
            <a:endParaRPr lang="zh-CN" altLang="en-US" sz="2000">
              <a:sym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014C83"/>
      </a:dk2>
      <a:lt2>
        <a:srgbClr val="EEECE1"/>
      </a:lt2>
      <a:accent1>
        <a:srgbClr val="014C8D"/>
      </a:accent1>
      <a:accent2>
        <a:srgbClr val="012E57"/>
      </a:accent2>
      <a:accent3>
        <a:srgbClr val="24673E"/>
      </a:accent3>
      <a:accent4>
        <a:srgbClr val="3371A4"/>
      </a:accent4>
      <a:accent5>
        <a:srgbClr val="4BACC6"/>
      </a:accent5>
      <a:accent6>
        <a:srgbClr val="7FA6C7"/>
      </a:accent6>
      <a:hlink>
        <a:srgbClr val="0000FF"/>
      </a:hlink>
      <a:folHlink>
        <a:srgbClr val="CDDBE8"/>
      </a:folHlink>
    </a:clrScheme>
    <a:fontScheme name="微软雅黑">
      <a:majorFont>
        <a:latin typeface="Franklin Gothic Medium"/>
        <a:ea typeface="微软雅黑"/>
        <a:cs typeface=""/>
      </a:majorFont>
      <a:minorFont>
        <a:latin typeface="Franklin Gothic Medium"/>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3618</TotalTime>
  <Words>3528</Words>
  <Application>Microsoft Office PowerPoint</Application>
  <PresentationFormat>全屏显示(16:10)</PresentationFormat>
  <Paragraphs>219</Paragraphs>
  <Slides>36</Slides>
  <Notes>1</Notes>
  <HiddenSlides>0</HiddenSlides>
  <MMClips>0</MMClips>
  <ScaleCrop>false</ScaleCrop>
  <HeadingPairs>
    <vt:vector size="6" baseType="variant">
      <vt:variant>
        <vt:lpstr>已用的字体</vt:lpstr>
      </vt:variant>
      <vt:variant>
        <vt:i4>14</vt:i4>
      </vt:variant>
      <vt:variant>
        <vt:lpstr>演示文稿设计模板</vt:lpstr>
      </vt:variant>
      <vt:variant>
        <vt:i4>4</vt:i4>
      </vt:variant>
      <vt:variant>
        <vt:lpstr>幻灯片标题</vt:lpstr>
      </vt:variant>
      <vt:variant>
        <vt:i4>36</vt:i4>
      </vt:variant>
    </vt:vector>
  </HeadingPairs>
  <TitlesOfParts>
    <vt:vector size="54" baseType="lpstr">
      <vt:lpstr>Arial</vt:lpstr>
      <vt:lpstr>宋体</vt:lpstr>
      <vt:lpstr>Franklin Gothic Medium</vt:lpstr>
      <vt:lpstr>微软雅黑</vt:lpstr>
      <vt:lpstr>Calibri</vt:lpstr>
      <vt:lpstr>Arial Unicode MS</vt:lpstr>
      <vt:lpstr>Times New Roman</vt:lpstr>
      <vt:lpstr>方正粗宋简体</vt:lpstr>
      <vt:lpstr>华文细黑</vt:lpstr>
      <vt:lpstr>Adobe Gothic Std B</vt:lpstr>
      <vt:lpstr>华文新魏</vt:lpstr>
      <vt:lpstr>Wingdings</vt:lpstr>
      <vt:lpstr>黑体</vt:lpstr>
      <vt:lpstr>华文楷体</vt:lpstr>
      <vt:lpstr>Office 主题​​</vt:lpstr>
      <vt:lpstr>Office 主题​​</vt:lpstr>
      <vt:lpstr>Office 主题​​</vt:lpstr>
      <vt:lpstr>Office 主题​​</vt:lpstr>
      <vt:lpstr>幻灯片 1</vt:lpstr>
      <vt:lpstr>幻灯片 2</vt:lpstr>
      <vt:lpstr>幻灯片 3</vt:lpstr>
      <vt:lpstr>安全生产责任保险是什么？</vt:lpstr>
      <vt:lpstr>幻灯片 5</vt:lpstr>
      <vt:lpstr>幻灯片 6</vt:lpstr>
      <vt:lpstr>幻灯片 7</vt:lpstr>
      <vt:lpstr>案例</vt:lpstr>
      <vt:lpstr>幻灯片 9</vt:lpstr>
      <vt:lpstr>国际做法</vt:lpstr>
      <vt:lpstr>幻灯片 11</vt:lpstr>
      <vt:lpstr>政策法律依据</vt:lpstr>
      <vt:lpstr>幻灯片 13</vt:lpstr>
      <vt:lpstr>幻灯片 14</vt:lpstr>
      <vt:lpstr>幻灯片 15</vt:lpstr>
      <vt:lpstr>（一）准备工作</vt:lpstr>
      <vt:lpstr>幻灯片 17</vt:lpstr>
      <vt:lpstr>幻灯片 18</vt:lpstr>
      <vt:lpstr>（二）主要内容</vt:lpstr>
      <vt:lpstr>实施原则和目标任务</vt:lpstr>
      <vt:lpstr>参保范围</vt:lpstr>
      <vt:lpstr>幻灯片 22</vt:lpstr>
      <vt:lpstr>保险责任</vt:lpstr>
      <vt:lpstr>保障—全面</vt:lpstr>
      <vt:lpstr>保险费率</vt:lpstr>
      <vt:lpstr>安全管理和风险防范服务</vt:lpstr>
      <vt:lpstr>服务监督</vt:lpstr>
      <vt:lpstr>信息化技术支持</vt:lpstr>
      <vt:lpstr>幻灯片 29</vt:lpstr>
      <vt:lpstr>怎么推行？</vt:lpstr>
      <vt:lpstr>幻灯片 31</vt:lpstr>
      <vt:lpstr>实际推行步骤</vt:lpstr>
      <vt:lpstr>案例：四川雅安“统保”竞选会现场</vt:lpstr>
      <vt:lpstr>幻灯片 34</vt:lpstr>
      <vt:lpstr>幻灯片 35</vt:lpstr>
      <vt:lpstr>幻灯片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wangjing</dc:creator>
  <cp:lastModifiedBy>胡雅琳</cp:lastModifiedBy>
  <cp:revision>246</cp:revision>
  <dcterms:created xsi:type="dcterms:W3CDTF">2011-06-03T14:53:06Z</dcterms:created>
  <dcterms:modified xsi:type="dcterms:W3CDTF">2016-04-18T09:15:22Z</dcterms:modified>
</cp:coreProperties>
</file>